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1" r:id="rId6"/>
    <p:sldId id="270" r:id="rId7"/>
    <p:sldId id="261" r:id="rId8"/>
    <p:sldId id="272" r:id="rId9"/>
    <p:sldId id="273" r:id="rId10"/>
    <p:sldId id="262" r:id="rId11"/>
    <p:sldId id="274" r:id="rId12"/>
    <p:sldId id="275" r:id="rId13"/>
    <p:sldId id="264" r:id="rId14"/>
    <p:sldId id="265" r:id="rId15"/>
    <p:sldId id="267"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590"/>
  </p:normalViewPr>
  <p:slideViewPr>
    <p:cSldViewPr snapToGrid="0" snapToObjects="1">
      <p:cViewPr varScale="1">
        <p:scale>
          <a:sx n="105" d="100"/>
          <a:sy n="105" d="100"/>
        </p:scale>
        <p:origin x="1632"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C8E752-B261-44DC-A507-B486FBF230C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830DDB8-B6ED-4470-A5AE-58B984168048}">
      <dgm:prSet/>
      <dgm:spPr/>
      <dgm:t>
        <a:bodyPr/>
        <a:lstStyle/>
        <a:p>
          <a:r>
            <a:rPr lang="en-GB"/>
            <a:t>Analyse historical stock price and volume data</a:t>
          </a:r>
          <a:endParaRPr lang="en-US"/>
        </a:p>
      </dgm:t>
    </dgm:pt>
    <dgm:pt modelId="{CFC61FFB-FB0A-4557-B09C-83541BA428F0}" type="parTrans" cxnId="{077AB708-2E84-4B06-879D-0EFFDF1D2F94}">
      <dgm:prSet/>
      <dgm:spPr/>
      <dgm:t>
        <a:bodyPr/>
        <a:lstStyle/>
        <a:p>
          <a:endParaRPr lang="en-US"/>
        </a:p>
      </dgm:t>
    </dgm:pt>
    <dgm:pt modelId="{0F288097-5529-47C6-A5D4-590AD977E8E9}" type="sibTrans" cxnId="{077AB708-2E84-4B06-879D-0EFFDF1D2F94}">
      <dgm:prSet/>
      <dgm:spPr/>
      <dgm:t>
        <a:bodyPr/>
        <a:lstStyle/>
        <a:p>
          <a:endParaRPr lang="en-US"/>
        </a:p>
      </dgm:t>
    </dgm:pt>
    <dgm:pt modelId="{AB72B9A7-2464-43F2-A33B-51AC4E81D2D3}">
      <dgm:prSet/>
      <dgm:spPr/>
      <dgm:t>
        <a:bodyPr/>
        <a:lstStyle/>
        <a:p>
          <a:r>
            <a:rPr lang="en-GB"/>
            <a:t>Extract statistical insights on stock behaviour</a:t>
          </a:r>
          <a:endParaRPr lang="en-US"/>
        </a:p>
      </dgm:t>
    </dgm:pt>
    <dgm:pt modelId="{50C60507-291D-43B7-B4DB-493F35543BD0}" type="parTrans" cxnId="{526D2258-A928-48A5-A3C1-86784F261173}">
      <dgm:prSet/>
      <dgm:spPr/>
      <dgm:t>
        <a:bodyPr/>
        <a:lstStyle/>
        <a:p>
          <a:endParaRPr lang="en-US"/>
        </a:p>
      </dgm:t>
    </dgm:pt>
    <dgm:pt modelId="{57947016-53A0-470F-A736-816D82EA6FF6}" type="sibTrans" cxnId="{526D2258-A928-48A5-A3C1-86784F261173}">
      <dgm:prSet/>
      <dgm:spPr/>
      <dgm:t>
        <a:bodyPr/>
        <a:lstStyle/>
        <a:p>
          <a:endParaRPr lang="en-US"/>
        </a:p>
      </dgm:t>
    </dgm:pt>
    <dgm:pt modelId="{2CD99545-7D63-40FE-8B7D-2C8719CA4EC0}">
      <dgm:prSet/>
      <dgm:spPr/>
      <dgm:t>
        <a:bodyPr/>
        <a:lstStyle/>
        <a:p>
          <a:r>
            <a:rPr lang="en-GB"/>
            <a:t>Perform Exploratory Data Analysis (EDA) to understand data distribution, trends, and anomalies</a:t>
          </a:r>
          <a:endParaRPr lang="en-US"/>
        </a:p>
      </dgm:t>
    </dgm:pt>
    <dgm:pt modelId="{7B48B2DA-A97B-4C5D-97A5-89F7DBC699EE}" type="parTrans" cxnId="{13E45F60-D371-41EA-9C71-2436EA32235C}">
      <dgm:prSet/>
      <dgm:spPr/>
      <dgm:t>
        <a:bodyPr/>
        <a:lstStyle/>
        <a:p>
          <a:endParaRPr lang="en-US"/>
        </a:p>
      </dgm:t>
    </dgm:pt>
    <dgm:pt modelId="{51187CE4-AE4E-493E-B879-191DF02CA8C0}" type="sibTrans" cxnId="{13E45F60-D371-41EA-9C71-2436EA32235C}">
      <dgm:prSet/>
      <dgm:spPr/>
      <dgm:t>
        <a:bodyPr/>
        <a:lstStyle/>
        <a:p>
          <a:endParaRPr lang="en-US"/>
        </a:p>
      </dgm:t>
    </dgm:pt>
    <dgm:pt modelId="{D532E127-AD43-47B2-8B4F-B4D84C4AECE4}">
      <dgm:prSet/>
      <dgm:spPr/>
      <dgm:t>
        <a:bodyPr/>
        <a:lstStyle/>
        <a:p>
          <a:r>
            <a:rPr lang="en-GB" b="0" i="0"/>
            <a:t>Perform risk analysis using VaR and Volatility</a:t>
          </a:r>
          <a:endParaRPr lang="en-US"/>
        </a:p>
      </dgm:t>
    </dgm:pt>
    <dgm:pt modelId="{CA041388-3268-4731-A7C1-59E093ABE654}" type="parTrans" cxnId="{5F0D632F-0C3F-4EB8-AD24-8907445D41B0}">
      <dgm:prSet/>
      <dgm:spPr/>
      <dgm:t>
        <a:bodyPr/>
        <a:lstStyle/>
        <a:p>
          <a:endParaRPr lang="en-US"/>
        </a:p>
      </dgm:t>
    </dgm:pt>
    <dgm:pt modelId="{058E6DAD-5A20-45BF-B2A2-99D9ED9A8B64}" type="sibTrans" cxnId="{5F0D632F-0C3F-4EB8-AD24-8907445D41B0}">
      <dgm:prSet/>
      <dgm:spPr/>
      <dgm:t>
        <a:bodyPr/>
        <a:lstStyle/>
        <a:p>
          <a:endParaRPr lang="en-US"/>
        </a:p>
      </dgm:t>
    </dgm:pt>
    <dgm:pt modelId="{73AFF458-EA12-4A8C-A4CB-96FC840ABF1D}">
      <dgm:prSet/>
      <dgm:spPr/>
      <dgm:t>
        <a:bodyPr/>
        <a:lstStyle/>
        <a:p>
          <a:r>
            <a:rPr lang="en-GB"/>
            <a:t>Support informed investment decisions</a:t>
          </a:r>
          <a:endParaRPr lang="en-US"/>
        </a:p>
      </dgm:t>
    </dgm:pt>
    <dgm:pt modelId="{4175CF64-23C1-4A43-9EB4-3C6341966111}" type="parTrans" cxnId="{A084E224-4AD1-47F4-A7B2-38585ABC87EC}">
      <dgm:prSet/>
      <dgm:spPr/>
      <dgm:t>
        <a:bodyPr/>
        <a:lstStyle/>
        <a:p>
          <a:endParaRPr lang="en-US"/>
        </a:p>
      </dgm:t>
    </dgm:pt>
    <dgm:pt modelId="{52DBEFD4-7917-4521-9A8D-3C04FAA3CE70}" type="sibTrans" cxnId="{A084E224-4AD1-47F4-A7B2-38585ABC87EC}">
      <dgm:prSet/>
      <dgm:spPr/>
      <dgm:t>
        <a:bodyPr/>
        <a:lstStyle/>
        <a:p>
          <a:endParaRPr lang="en-US"/>
        </a:p>
      </dgm:t>
    </dgm:pt>
    <dgm:pt modelId="{186A6272-ABFD-404F-B6AF-B9FE3F23264D}" type="pres">
      <dgm:prSet presAssocID="{1DC8E752-B261-44DC-A507-B486FBF230CD}" presName="root" presStyleCnt="0">
        <dgm:presLayoutVars>
          <dgm:dir/>
          <dgm:resizeHandles val="exact"/>
        </dgm:presLayoutVars>
      </dgm:prSet>
      <dgm:spPr/>
    </dgm:pt>
    <dgm:pt modelId="{3E931B7E-E5A2-4E47-BFC0-8A437E6AC476}" type="pres">
      <dgm:prSet presAssocID="{1DC8E752-B261-44DC-A507-B486FBF230CD}" presName="container" presStyleCnt="0">
        <dgm:presLayoutVars>
          <dgm:dir/>
          <dgm:resizeHandles val="exact"/>
        </dgm:presLayoutVars>
      </dgm:prSet>
      <dgm:spPr/>
    </dgm:pt>
    <dgm:pt modelId="{8DB804B7-A792-41B7-B1E7-DF7321754534}" type="pres">
      <dgm:prSet presAssocID="{E830DDB8-B6ED-4470-A5AE-58B984168048}" presName="compNode" presStyleCnt="0"/>
      <dgm:spPr/>
    </dgm:pt>
    <dgm:pt modelId="{B635F037-E10A-452B-923D-4B37780D0643}" type="pres">
      <dgm:prSet presAssocID="{E830DDB8-B6ED-4470-A5AE-58B984168048}" presName="iconBgRect" presStyleLbl="bgShp" presStyleIdx="0" presStyleCnt="5"/>
      <dgm:spPr/>
    </dgm:pt>
    <dgm:pt modelId="{3992262D-B214-4FC2-B16D-ACBD51ED6CEF}" type="pres">
      <dgm:prSet presAssocID="{E830DDB8-B6ED-4470-A5AE-58B9841680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2CB528B-2D8E-44D4-992C-D69CEDEE540C}" type="pres">
      <dgm:prSet presAssocID="{E830DDB8-B6ED-4470-A5AE-58B984168048}" presName="spaceRect" presStyleCnt="0"/>
      <dgm:spPr/>
    </dgm:pt>
    <dgm:pt modelId="{A8945464-18C6-4450-9860-6861627A56F6}" type="pres">
      <dgm:prSet presAssocID="{E830DDB8-B6ED-4470-A5AE-58B984168048}" presName="textRect" presStyleLbl="revTx" presStyleIdx="0" presStyleCnt="5">
        <dgm:presLayoutVars>
          <dgm:chMax val="1"/>
          <dgm:chPref val="1"/>
        </dgm:presLayoutVars>
      </dgm:prSet>
      <dgm:spPr/>
    </dgm:pt>
    <dgm:pt modelId="{6EDF969F-63DB-4572-A6BD-7EFAAE620046}" type="pres">
      <dgm:prSet presAssocID="{0F288097-5529-47C6-A5D4-590AD977E8E9}" presName="sibTrans" presStyleLbl="sibTrans2D1" presStyleIdx="0" presStyleCnt="0"/>
      <dgm:spPr/>
    </dgm:pt>
    <dgm:pt modelId="{FFD7F412-37A3-47EF-A770-0017ACC64ED6}" type="pres">
      <dgm:prSet presAssocID="{AB72B9A7-2464-43F2-A33B-51AC4E81D2D3}" presName="compNode" presStyleCnt="0"/>
      <dgm:spPr/>
    </dgm:pt>
    <dgm:pt modelId="{17F63C58-6625-4784-95E6-2492D43A7354}" type="pres">
      <dgm:prSet presAssocID="{AB72B9A7-2464-43F2-A33B-51AC4E81D2D3}" presName="iconBgRect" presStyleLbl="bgShp" presStyleIdx="1" presStyleCnt="5"/>
      <dgm:spPr/>
    </dgm:pt>
    <dgm:pt modelId="{0E6722EB-B37C-4CA6-8F51-09B658B96963}" type="pres">
      <dgm:prSet presAssocID="{AB72B9A7-2464-43F2-A33B-51AC4E81D2D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4F269C62-23D0-4F92-9A3C-22735505B3F4}" type="pres">
      <dgm:prSet presAssocID="{AB72B9A7-2464-43F2-A33B-51AC4E81D2D3}" presName="spaceRect" presStyleCnt="0"/>
      <dgm:spPr/>
    </dgm:pt>
    <dgm:pt modelId="{3CBB3FDE-02AE-4B59-9EBC-34D1B2DD9A55}" type="pres">
      <dgm:prSet presAssocID="{AB72B9A7-2464-43F2-A33B-51AC4E81D2D3}" presName="textRect" presStyleLbl="revTx" presStyleIdx="1" presStyleCnt="5">
        <dgm:presLayoutVars>
          <dgm:chMax val="1"/>
          <dgm:chPref val="1"/>
        </dgm:presLayoutVars>
      </dgm:prSet>
      <dgm:spPr/>
    </dgm:pt>
    <dgm:pt modelId="{798CCD26-0C41-493A-997C-4B0B09538962}" type="pres">
      <dgm:prSet presAssocID="{57947016-53A0-470F-A736-816D82EA6FF6}" presName="sibTrans" presStyleLbl="sibTrans2D1" presStyleIdx="0" presStyleCnt="0"/>
      <dgm:spPr/>
    </dgm:pt>
    <dgm:pt modelId="{C6B0A473-18AE-4A0D-993F-A59E3B37CE5C}" type="pres">
      <dgm:prSet presAssocID="{2CD99545-7D63-40FE-8B7D-2C8719CA4EC0}" presName="compNode" presStyleCnt="0"/>
      <dgm:spPr/>
    </dgm:pt>
    <dgm:pt modelId="{F5834176-A1E1-470F-B28A-BD0C37E0952C}" type="pres">
      <dgm:prSet presAssocID="{2CD99545-7D63-40FE-8B7D-2C8719CA4EC0}" presName="iconBgRect" presStyleLbl="bgShp" presStyleIdx="2" presStyleCnt="5"/>
      <dgm:spPr/>
    </dgm:pt>
    <dgm:pt modelId="{E73A945D-E376-4B69-B34F-DE3904915D78}" type="pres">
      <dgm:prSet presAssocID="{2CD99545-7D63-40FE-8B7D-2C8719CA4EC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4F01807E-6A7A-4751-B878-1E7C7EA78D20}" type="pres">
      <dgm:prSet presAssocID="{2CD99545-7D63-40FE-8B7D-2C8719CA4EC0}" presName="spaceRect" presStyleCnt="0"/>
      <dgm:spPr/>
    </dgm:pt>
    <dgm:pt modelId="{80197FF2-EF5A-4441-88C7-2250E3AF80F0}" type="pres">
      <dgm:prSet presAssocID="{2CD99545-7D63-40FE-8B7D-2C8719CA4EC0}" presName="textRect" presStyleLbl="revTx" presStyleIdx="2" presStyleCnt="5">
        <dgm:presLayoutVars>
          <dgm:chMax val="1"/>
          <dgm:chPref val="1"/>
        </dgm:presLayoutVars>
      </dgm:prSet>
      <dgm:spPr/>
    </dgm:pt>
    <dgm:pt modelId="{1175850C-B1C0-4308-BD1D-77204E21F587}" type="pres">
      <dgm:prSet presAssocID="{51187CE4-AE4E-493E-B879-191DF02CA8C0}" presName="sibTrans" presStyleLbl="sibTrans2D1" presStyleIdx="0" presStyleCnt="0"/>
      <dgm:spPr/>
    </dgm:pt>
    <dgm:pt modelId="{76B6B8B1-EEBF-46ED-BC43-B7A133E6E8E4}" type="pres">
      <dgm:prSet presAssocID="{D532E127-AD43-47B2-8B4F-B4D84C4AECE4}" presName="compNode" presStyleCnt="0"/>
      <dgm:spPr/>
    </dgm:pt>
    <dgm:pt modelId="{0B6E23A3-13CB-439E-B953-6386CE39F139}" type="pres">
      <dgm:prSet presAssocID="{D532E127-AD43-47B2-8B4F-B4D84C4AECE4}" presName="iconBgRect" presStyleLbl="bgShp" presStyleIdx="3" presStyleCnt="5"/>
      <dgm:spPr/>
    </dgm:pt>
    <dgm:pt modelId="{00A374BA-6E12-4A01-8188-28158F40ACEC}" type="pres">
      <dgm:prSet presAssocID="{D532E127-AD43-47B2-8B4F-B4D84C4AEC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A2EDCE33-1DF5-4D49-9E38-C3A642BE9C54}" type="pres">
      <dgm:prSet presAssocID="{D532E127-AD43-47B2-8B4F-B4D84C4AECE4}" presName="spaceRect" presStyleCnt="0"/>
      <dgm:spPr/>
    </dgm:pt>
    <dgm:pt modelId="{8DC954AE-308D-4AAE-A6E9-DF090DB27DC4}" type="pres">
      <dgm:prSet presAssocID="{D532E127-AD43-47B2-8B4F-B4D84C4AECE4}" presName="textRect" presStyleLbl="revTx" presStyleIdx="3" presStyleCnt="5">
        <dgm:presLayoutVars>
          <dgm:chMax val="1"/>
          <dgm:chPref val="1"/>
        </dgm:presLayoutVars>
      </dgm:prSet>
      <dgm:spPr/>
    </dgm:pt>
    <dgm:pt modelId="{4A0336E1-390B-48FF-B02A-46911B375161}" type="pres">
      <dgm:prSet presAssocID="{058E6DAD-5A20-45BF-B2A2-99D9ED9A8B64}" presName="sibTrans" presStyleLbl="sibTrans2D1" presStyleIdx="0" presStyleCnt="0"/>
      <dgm:spPr/>
    </dgm:pt>
    <dgm:pt modelId="{FD81430C-2C83-42FB-8E12-12D3936DFABE}" type="pres">
      <dgm:prSet presAssocID="{73AFF458-EA12-4A8C-A4CB-96FC840ABF1D}" presName="compNode" presStyleCnt="0"/>
      <dgm:spPr/>
    </dgm:pt>
    <dgm:pt modelId="{5FF53F0A-3541-434C-BA27-5C714A1D39A0}" type="pres">
      <dgm:prSet presAssocID="{73AFF458-EA12-4A8C-A4CB-96FC840ABF1D}" presName="iconBgRect" presStyleLbl="bgShp" presStyleIdx="4" presStyleCnt="5"/>
      <dgm:spPr/>
    </dgm:pt>
    <dgm:pt modelId="{05F01E75-9FDA-43AC-B834-DBD589F74581}" type="pres">
      <dgm:prSet presAssocID="{73AFF458-EA12-4A8C-A4CB-96FC840ABF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81EEAD54-8DE0-4237-9C6A-B3C76517583C}" type="pres">
      <dgm:prSet presAssocID="{73AFF458-EA12-4A8C-A4CB-96FC840ABF1D}" presName="spaceRect" presStyleCnt="0"/>
      <dgm:spPr/>
    </dgm:pt>
    <dgm:pt modelId="{41ED5593-F9EB-4DF3-A0F4-8D13E04C0A60}" type="pres">
      <dgm:prSet presAssocID="{73AFF458-EA12-4A8C-A4CB-96FC840ABF1D}" presName="textRect" presStyleLbl="revTx" presStyleIdx="4" presStyleCnt="5">
        <dgm:presLayoutVars>
          <dgm:chMax val="1"/>
          <dgm:chPref val="1"/>
        </dgm:presLayoutVars>
      </dgm:prSet>
      <dgm:spPr/>
    </dgm:pt>
  </dgm:ptLst>
  <dgm:cxnLst>
    <dgm:cxn modelId="{077AB708-2E84-4B06-879D-0EFFDF1D2F94}" srcId="{1DC8E752-B261-44DC-A507-B486FBF230CD}" destId="{E830DDB8-B6ED-4470-A5AE-58B984168048}" srcOrd="0" destOrd="0" parTransId="{CFC61FFB-FB0A-4557-B09C-83541BA428F0}" sibTransId="{0F288097-5529-47C6-A5D4-590AD977E8E9}"/>
    <dgm:cxn modelId="{BD87F40E-EAF1-4ECB-AA1A-A4369F73CC40}" type="presOf" srcId="{D532E127-AD43-47B2-8B4F-B4D84C4AECE4}" destId="{8DC954AE-308D-4AAE-A6E9-DF090DB27DC4}" srcOrd="0" destOrd="0" presId="urn:microsoft.com/office/officeart/2018/2/layout/IconCircleList"/>
    <dgm:cxn modelId="{A084E224-4AD1-47F4-A7B2-38585ABC87EC}" srcId="{1DC8E752-B261-44DC-A507-B486FBF230CD}" destId="{73AFF458-EA12-4A8C-A4CB-96FC840ABF1D}" srcOrd="4" destOrd="0" parTransId="{4175CF64-23C1-4A43-9EB4-3C6341966111}" sibTransId="{52DBEFD4-7917-4521-9A8D-3C04FAA3CE70}"/>
    <dgm:cxn modelId="{5F0D632F-0C3F-4EB8-AD24-8907445D41B0}" srcId="{1DC8E752-B261-44DC-A507-B486FBF230CD}" destId="{D532E127-AD43-47B2-8B4F-B4D84C4AECE4}" srcOrd="3" destOrd="0" parTransId="{CA041388-3268-4731-A7C1-59E093ABE654}" sibTransId="{058E6DAD-5A20-45BF-B2A2-99D9ED9A8B64}"/>
    <dgm:cxn modelId="{55880F30-B627-4930-B961-CE3A7595339C}" type="presOf" srcId="{1DC8E752-B261-44DC-A507-B486FBF230CD}" destId="{186A6272-ABFD-404F-B6AF-B9FE3F23264D}" srcOrd="0" destOrd="0" presId="urn:microsoft.com/office/officeart/2018/2/layout/IconCircleList"/>
    <dgm:cxn modelId="{90292233-68A0-4003-AC17-E283AEA827EF}" type="presOf" srcId="{57947016-53A0-470F-A736-816D82EA6FF6}" destId="{798CCD26-0C41-493A-997C-4B0B09538962}" srcOrd="0" destOrd="0" presId="urn:microsoft.com/office/officeart/2018/2/layout/IconCircleList"/>
    <dgm:cxn modelId="{1840F444-8937-480F-BA2B-D926EB7DDF78}" type="presOf" srcId="{0F288097-5529-47C6-A5D4-590AD977E8E9}" destId="{6EDF969F-63DB-4572-A6BD-7EFAAE620046}" srcOrd="0" destOrd="0" presId="urn:microsoft.com/office/officeart/2018/2/layout/IconCircleList"/>
    <dgm:cxn modelId="{526D2258-A928-48A5-A3C1-86784F261173}" srcId="{1DC8E752-B261-44DC-A507-B486FBF230CD}" destId="{AB72B9A7-2464-43F2-A33B-51AC4E81D2D3}" srcOrd="1" destOrd="0" parTransId="{50C60507-291D-43B7-B4DB-493F35543BD0}" sibTransId="{57947016-53A0-470F-A736-816D82EA6FF6}"/>
    <dgm:cxn modelId="{13E45F60-D371-41EA-9C71-2436EA32235C}" srcId="{1DC8E752-B261-44DC-A507-B486FBF230CD}" destId="{2CD99545-7D63-40FE-8B7D-2C8719CA4EC0}" srcOrd="2" destOrd="0" parTransId="{7B48B2DA-A97B-4C5D-97A5-89F7DBC699EE}" sibTransId="{51187CE4-AE4E-493E-B879-191DF02CA8C0}"/>
    <dgm:cxn modelId="{3D6F606B-113C-488F-9561-C0608F27B635}" type="presOf" srcId="{2CD99545-7D63-40FE-8B7D-2C8719CA4EC0}" destId="{80197FF2-EF5A-4441-88C7-2250E3AF80F0}" srcOrd="0" destOrd="0" presId="urn:microsoft.com/office/officeart/2018/2/layout/IconCircleList"/>
    <dgm:cxn modelId="{3681976E-4DD2-42C0-8B03-02D1D2A85CC7}" type="presOf" srcId="{51187CE4-AE4E-493E-B879-191DF02CA8C0}" destId="{1175850C-B1C0-4308-BD1D-77204E21F587}" srcOrd="0" destOrd="0" presId="urn:microsoft.com/office/officeart/2018/2/layout/IconCircleList"/>
    <dgm:cxn modelId="{D18BBA73-7601-4651-BEE2-293C44EC51E8}" type="presOf" srcId="{73AFF458-EA12-4A8C-A4CB-96FC840ABF1D}" destId="{41ED5593-F9EB-4DF3-A0F4-8D13E04C0A60}" srcOrd="0" destOrd="0" presId="urn:microsoft.com/office/officeart/2018/2/layout/IconCircleList"/>
    <dgm:cxn modelId="{7E0EBA85-ED52-47DA-AB12-33E3713C49C1}" type="presOf" srcId="{058E6DAD-5A20-45BF-B2A2-99D9ED9A8B64}" destId="{4A0336E1-390B-48FF-B02A-46911B375161}" srcOrd="0" destOrd="0" presId="urn:microsoft.com/office/officeart/2018/2/layout/IconCircleList"/>
    <dgm:cxn modelId="{B3EBB69E-0AD8-46D8-8CF9-2D88B8D57801}" type="presOf" srcId="{E830DDB8-B6ED-4470-A5AE-58B984168048}" destId="{A8945464-18C6-4450-9860-6861627A56F6}" srcOrd="0" destOrd="0" presId="urn:microsoft.com/office/officeart/2018/2/layout/IconCircleList"/>
    <dgm:cxn modelId="{429E7FFB-63A1-4283-99CB-1BE24890DD03}" type="presOf" srcId="{AB72B9A7-2464-43F2-A33B-51AC4E81D2D3}" destId="{3CBB3FDE-02AE-4B59-9EBC-34D1B2DD9A55}" srcOrd="0" destOrd="0" presId="urn:microsoft.com/office/officeart/2018/2/layout/IconCircleList"/>
    <dgm:cxn modelId="{3117D8D9-CC04-459D-8296-8ECEE33AB80B}" type="presParOf" srcId="{186A6272-ABFD-404F-B6AF-B9FE3F23264D}" destId="{3E931B7E-E5A2-4E47-BFC0-8A437E6AC476}" srcOrd="0" destOrd="0" presId="urn:microsoft.com/office/officeart/2018/2/layout/IconCircleList"/>
    <dgm:cxn modelId="{1772E311-14F6-431E-9A6C-940A8234BDD2}" type="presParOf" srcId="{3E931B7E-E5A2-4E47-BFC0-8A437E6AC476}" destId="{8DB804B7-A792-41B7-B1E7-DF7321754534}" srcOrd="0" destOrd="0" presId="urn:microsoft.com/office/officeart/2018/2/layout/IconCircleList"/>
    <dgm:cxn modelId="{4DF3C9A3-CCF8-4DA5-8E62-8A3E28DBD6EF}" type="presParOf" srcId="{8DB804B7-A792-41B7-B1E7-DF7321754534}" destId="{B635F037-E10A-452B-923D-4B37780D0643}" srcOrd="0" destOrd="0" presId="urn:microsoft.com/office/officeart/2018/2/layout/IconCircleList"/>
    <dgm:cxn modelId="{F43D5BD8-F9FE-41E1-BDBC-BD9CF0670FCB}" type="presParOf" srcId="{8DB804B7-A792-41B7-B1E7-DF7321754534}" destId="{3992262D-B214-4FC2-B16D-ACBD51ED6CEF}" srcOrd="1" destOrd="0" presId="urn:microsoft.com/office/officeart/2018/2/layout/IconCircleList"/>
    <dgm:cxn modelId="{A7C013F5-8E9B-450F-8E72-FFC52070EB86}" type="presParOf" srcId="{8DB804B7-A792-41B7-B1E7-DF7321754534}" destId="{B2CB528B-2D8E-44D4-992C-D69CEDEE540C}" srcOrd="2" destOrd="0" presId="urn:microsoft.com/office/officeart/2018/2/layout/IconCircleList"/>
    <dgm:cxn modelId="{755E6BF9-DBDA-4827-8E30-68AE9DFE2A9E}" type="presParOf" srcId="{8DB804B7-A792-41B7-B1E7-DF7321754534}" destId="{A8945464-18C6-4450-9860-6861627A56F6}" srcOrd="3" destOrd="0" presId="urn:microsoft.com/office/officeart/2018/2/layout/IconCircleList"/>
    <dgm:cxn modelId="{9F233C00-625F-40F4-82ED-C8DCFC626D6A}" type="presParOf" srcId="{3E931B7E-E5A2-4E47-BFC0-8A437E6AC476}" destId="{6EDF969F-63DB-4572-A6BD-7EFAAE620046}" srcOrd="1" destOrd="0" presId="urn:microsoft.com/office/officeart/2018/2/layout/IconCircleList"/>
    <dgm:cxn modelId="{A692D1C3-EE3B-4D76-BD91-593ED6D2F85B}" type="presParOf" srcId="{3E931B7E-E5A2-4E47-BFC0-8A437E6AC476}" destId="{FFD7F412-37A3-47EF-A770-0017ACC64ED6}" srcOrd="2" destOrd="0" presId="urn:microsoft.com/office/officeart/2018/2/layout/IconCircleList"/>
    <dgm:cxn modelId="{9980D243-AE83-46ED-8D9A-C71D1B235581}" type="presParOf" srcId="{FFD7F412-37A3-47EF-A770-0017ACC64ED6}" destId="{17F63C58-6625-4784-95E6-2492D43A7354}" srcOrd="0" destOrd="0" presId="urn:microsoft.com/office/officeart/2018/2/layout/IconCircleList"/>
    <dgm:cxn modelId="{9AA226EF-EA23-4185-BDC9-EECF27730B8C}" type="presParOf" srcId="{FFD7F412-37A3-47EF-A770-0017ACC64ED6}" destId="{0E6722EB-B37C-4CA6-8F51-09B658B96963}" srcOrd="1" destOrd="0" presId="urn:microsoft.com/office/officeart/2018/2/layout/IconCircleList"/>
    <dgm:cxn modelId="{27311B0D-482F-4F04-8C9C-F5B918B2B8B2}" type="presParOf" srcId="{FFD7F412-37A3-47EF-A770-0017ACC64ED6}" destId="{4F269C62-23D0-4F92-9A3C-22735505B3F4}" srcOrd="2" destOrd="0" presId="urn:microsoft.com/office/officeart/2018/2/layout/IconCircleList"/>
    <dgm:cxn modelId="{77E81AE2-94C7-4C28-B0E3-965DCE4BFD95}" type="presParOf" srcId="{FFD7F412-37A3-47EF-A770-0017ACC64ED6}" destId="{3CBB3FDE-02AE-4B59-9EBC-34D1B2DD9A55}" srcOrd="3" destOrd="0" presId="urn:microsoft.com/office/officeart/2018/2/layout/IconCircleList"/>
    <dgm:cxn modelId="{FE372FB4-9D16-4208-9DA3-25A29DE4F0B2}" type="presParOf" srcId="{3E931B7E-E5A2-4E47-BFC0-8A437E6AC476}" destId="{798CCD26-0C41-493A-997C-4B0B09538962}" srcOrd="3" destOrd="0" presId="urn:microsoft.com/office/officeart/2018/2/layout/IconCircleList"/>
    <dgm:cxn modelId="{96D94AA5-01B4-4520-A583-4740CD5AEA77}" type="presParOf" srcId="{3E931B7E-E5A2-4E47-BFC0-8A437E6AC476}" destId="{C6B0A473-18AE-4A0D-993F-A59E3B37CE5C}" srcOrd="4" destOrd="0" presId="urn:microsoft.com/office/officeart/2018/2/layout/IconCircleList"/>
    <dgm:cxn modelId="{76312B0A-F27B-48F1-8327-66C0279013AF}" type="presParOf" srcId="{C6B0A473-18AE-4A0D-993F-A59E3B37CE5C}" destId="{F5834176-A1E1-470F-B28A-BD0C37E0952C}" srcOrd="0" destOrd="0" presId="urn:microsoft.com/office/officeart/2018/2/layout/IconCircleList"/>
    <dgm:cxn modelId="{BCDC903E-5A4F-4968-9E64-E25E941F3121}" type="presParOf" srcId="{C6B0A473-18AE-4A0D-993F-A59E3B37CE5C}" destId="{E73A945D-E376-4B69-B34F-DE3904915D78}" srcOrd="1" destOrd="0" presId="urn:microsoft.com/office/officeart/2018/2/layout/IconCircleList"/>
    <dgm:cxn modelId="{301DF314-3892-4DFD-ADC4-3B0BD556524D}" type="presParOf" srcId="{C6B0A473-18AE-4A0D-993F-A59E3B37CE5C}" destId="{4F01807E-6A7A-4751-B878-1E7C7EA78D20}" srcOrd="2" destOrd="0" presId="urn:microsoft.com/office/officeart/2018/2/layout/IconCircleList"/>
    <dgm:cxn modelId="{70C0495A-0750-4C8D-B942-42026CCE8C35}" type="presParOf" srcId="{C6B0A473-18AE-4A0D-993F-A59E3B37CE5C}" destId="{80197FF2-EF5A-4441-88C7-2250E3AF80F0}" srcOrd="3" destOrd="0" presId="urn:microsoft.com/office/officeart/2018/2/layout/IconCircleList"/>
    <dgm:cxn modelId="{BA649714-6950-46AA-8E93-AC0F24D1939C}" type="presParOf" srcId="{3E931B7E-E5A2-4E47-BFC0-8A437E6AC476}" destId="{1175850C-B1C0-4308-BD1D-77204E21F587}" srcOrd="5" destOrd="0" presId="urn:microsoft.com/office/officeart/2018/2/layout/IconCircleList"/>
    <dgm:cxn modelId="{F9DF8989-2E7E-4D66-9218-92E2BDE148F5}" type="presParOf" srcId="{3E931B7E-E5A2-4E47-BFC0-8A437E6AC476}" destId="{76B6B8B1-EEBF-46ED-BC43-B7A133E6E8E4}" srcOrd="6" destOrd="0" presId="urn:microsoft.com/office/officeart/2018/2/layout/IconCircleList"/>
    <dgm:cxn modelId="{1EB04A1F-8A4B-421C-9FCB-C81C08DB0DAD}" type="presParOf" srcId="{76B6B8B1-EEBF-46ED-BC43-B7A133E6E8E4}" destId="{0B6E23A3-13CB-439E-B953-6386CE39F139}" srcOrd="0" destOrd="0" presId="urn:microsoft.com/office/officeart/2018/2/layout/IconCircleList"/>
    <dgm:cxn modelId="{B426CD8F-ABA2-4EC2-8F43-409A5F83B4F8}" type="presParOf" srcId="{76B6B8B1-EEBF-46ED-BC43-B7A133E6E8E4}" destId="{00A374BA-6E12-4A01-8188-28158F40ACEC}" srcOrd="1" destOrd="0" presId="urn:microsoft.com/office/officeart/2018/2/layout/IconCircleList"/>
    <dgm:cxn modelId="{0202F3E2-4ADC-434F-AA5A-7E7F4CCFEAF6}" type="presParOf" srcId="{76B6B8B1-EEBF-46ED-BC43-B7A133E6E8E4}" destId="{A2EDCE33-1DF5-4D49-9E38-C3A642BE9C54}" srcOrd="2" destOrd="0" presId="urn:microsoft.com/office/officeart/2018/2/layout/IconCircleList"/>
    <dgm:cxn modelId="{A9E239BA-5B9D-46C1-A3B6-42B2FCC06896}" type="presParOf" srcId="{76B6B8B1-EEBF-46ED-BC43-B7A133E6E8E4}" destId="{8DC954AE-308D-4AAE-A6E9-DF090DB27DC4}" srcOrd="3" destOrd="0" presId="urn:microsoft.com/office/officeart/2018/2/layout/IconCircleList"/>
    <dgm:cxn modelId="{37DEE40A-3241-49CD-8C98-08C4453E25F3}" type="presParOf" srcId="{3E931B7E-E5A2-4E47-BFC0-8A437E6AC476}" destId="{4A0336E1-390B-48FF-B02A-46911B375161}" srcOrd="7" destOrd="0" presId="urn:microsoft.com/office/officeart/2018/2/layout/IconCircleList"/>
    <dgm:cxn modelId="{E47353EE-D522-443C-B1DD-541C26CA786C}" type="presParOf" srcId="{3E931B7E-E5A2-4E47-BFC0-8A437E6AC476}" destId="{FD81430C-2C83-42FB-8E12-12D3936DFABE}" srcOrd="8" destOrd="0" presId="urn:microsoft.com/office/officeart/2018/2/layout/IconCircleList"/>
    <dgm:cxn modelId="{FDF4EF32-1917-4C7E-AAFF-E0E0CD5E4699}" type="presParOf" srcId="{FD81430C-2C83-42FB-8E12-12D3936DFABE}" destId="{5FF53F0A-3541-434C-BA27-5C714A1D39A0}" srcOrd="0" destOrd="0" presId="urn:microsoft.com/office/officeart/2018/2/layout/IconCircleList"/>
    <dgm:cxn modelId="{733D0BB1-1A9D-48F8-836F-251AC034E7E4}" type="presParOf" srcId="{FD81430C-2C83-42FB-8E12-12D3936DFABE}" destId="{05F01E75-9FDA-43AC-B834-DBD589F74581}" srcOrd="1" destOrd="0" presId="urn:microsoft.com/office/officeart/2018/2/layout/IconCircleList"/>
    <dgm:cxn modelId="{856850C5-CA8B-4936-A04A-D6D68B3D5BBF}" type="presParOf" srcId="{FD81430C-2C83-42FB-8E12-12D3936DFABE}" destId="{81EEAD54-8DE0-4237-9C6A-B3C76517583C}" srcOrd="2" destOrd="0" presId="urn:microsoft.com/office/officeart/2018/2/layout/IconCircleList"/>
    <dgm:cxn modelId="{4D83D5B0-33E2-410B-BB0E-CB3A74D760F0}" type="presParOf" srcId="{FD81430C-2C83-42FB-8E12-12D3936DFABE}" destId="{41ED5593-F9EB-4DF3-A0F4-8D13E04C0A6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C68BB7-FEC6-4873-A30F-0780E71E35C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CD45082-5E77-45EB-AB6D-639A8B29CB1E}">
      <dgm:prSet custT="1"/>
      <dgm:spPr/>
      <dgm:t>
        <a:bodyPr/>
        <a:lstStyle/>
        <a:p>
          <a:pPr>
            <a:lnSpc>
              <a:spcPct val="100000"/>
            </a:lnSpc>
          </a:pPr>
          <a:r>
            <a:rPr lang="en-US" sz="1200" dirty="0"/>
            <a:t>Price Behavior (Open &amp; Close):</a:t>
          </a:r>
          <a:br>
            <a:rPr lang="en-US" sz="1200" dirty="0"/>
          </a:br>
          <a:r>
            <a:rPr lang="en-US" sz="1200" dirty="0"/>
            <a:t>Average opening and closing prices (~$194) are nearly identical, indicating minimal overnight gaps. A standard deviation of approximately $74 and a price range from $85 to $344 indicate moderate volatility and long-term price growth.</a:t>
          </a:r>
        </a:p>
      </dgm:t>
    </dgm:pt>
    <dgm:pt modelId="{B7A43405-0906-45E3-84C1-C121AE25F1DF}" type="parTrans" cxnId="{D7C0690A-E36D-48EC-AA87-28A002B2C2FD}">
      <dgm:prSet/>
      <dgm:spPr/>
      <dgm:t>
        <a:bodyPr/>
        <a:lstStyle/>
        <a:p>
          <a:endParaRPr lang="en-US"/>
        </a:p>
      </dgm:t>
    </dgm:pt>
    <dgm:pt modelId="{8003EEE2-204F-4F71-8875-6D9970BE8EB5}" type="sibTrans" cxnId="{D7C0690A-E36D-48EC-AA87-28A002B2C2FD}">
      <dgm:prSet/>
      <dgm:spPr/>
      <dgm:t>
        <a:bodyPr/>
        <a:lstStyle/>
        <a:p>
          <a:pPr>
            <a:lnSpc>
              <a:spcPct val="100000"/>
            </a:lnSpc>
          </a:pPr>
          <a:endParaRPr lang="en-US"/>
        </a:p>
      </dgm:t>
    </dgm:pt>
    <dgm:pt modelId="{A04C555A-6005-4637-BCCB-908F235B169E}">
      <dgm:prSet custT="1"/>
      <dgm:spPr/>
      <dgm:t>
        <a:bodyPr/>
        <a:lstStyle/>
        <a:p>
          <a:pPr>
            <a:lnSpc>
              <a:spcPct val="100000"/>
            </a:lnSpc>
          </a:pPr>
          <a:r>
            <a:rPr lang="en-US" sz="1200" dirty="0"/>
            <a:t>Trading Volume:</a:t>
          </a:r>
          <a:br>
            <a:rPr lang="en-US" sz="1200" dirty="0"/>
          </a:br>
          <a:r>
            <a:rPr lang="en-US" sz="1200" dirty="0"/>
            <a:t>The stock trades about 30 million shares daily on average, with occasional spikes over 111 million shares, often during news-driven events. The volume distribution is right-skewed, suggesting frequent moderate activity and rare surges.</a:t>
          </a:r>
        </a:p>
      </dgm:t>
    </dgm:pt>
    <dgm:pt modelId="{EF73FBCE-7C97-48D0-A52D-C8EECC24B854}" type="parTrans" cxnId="{1F8A3BA8-17A7-4C31-A9E6-E4E074CA2903}">
      <dgm:prSet/>
      <dgm:spPr/>
      <dgm:t>
        <a:bodyPr/>
        <a:lstStyle/>
        <a:p>
          <a:endParaRPr lang="en-US"/>
        </a:p>
      </dgm:t>
    </dgm:pt>
    <dgm:pt modelId="{1B8332EC-D7E4-4B66-A2BC-D997628EE38D}" type="sibTrans" cxnId="{1F8A3BA8-17A7-4C31-A9E6-E4E074CA2903}">
      <dgm:prSet/>
      <dgm:spPr/>
      <dgm:t>
        <a:bodyPr/>
        <a:lstStyle/>
        <a:p>
          <a:pPr>
            <a:lnSpc>
              <a:spcPct val="100000"/>
            </a:lnSpc>
          </a:pPr>
          <a:endParaRPr lang="en-US"/>
        </a:p>
      </dgm:t>
    </dgm:pt>
    <dgm:pt modelId="{4FFC52AA-91BC-4D0D-B174-218E891C1C92}">
      <dgm:prSet custT="1"/>
      <dgm:spPr/>
      <dgm:t>
        <a:bodyPr/>
        <a:lstStyle/>
        <a:p>
          <a:pPr>
            <a:lnSpc>
              <a:spcPct val="100000"/>
            </a:lnSpc>
          </a:pPr>
          <a:r>
            <a:rPr lang="en-US" sz="1200" dirty="0"/>
            <a:t>Daily Returns (</a:t>
          </a:r>
          <a:r>
            <a:rPr lang="en-US" sz="1200" dirty="0" err="1"/>
            <a:t>MS%change</a:t>
          </a:r>
          <a:r>
            <a:rPr lang="en-US" sz="1200" dirty="0"/>
            <a:t>):</a:t>
          </a:r>
          <a:br>
            <a:rPr lang="en-US" sz="1200" dirty="0"/>
          </a:br>
          <a:r>
            <a:rPr lang="en-US" sz="1200" dirty="0"/>
            <a:t>The mean daily return is close to zero with low volatility (std ≈ 0.02), typical for a mature and stable stock. This reflects efficient market behavior with minor daily fluctuations.</a:t>
          </a:r>
        </a:p>
      </dgm:t>
    </dgm:pt>
    <dgm:pt modelId="{862B6883-B8FE-4816-A822-AE8000210377}" type="parTrans" cxnId="{C7AE45DF-0118-4851-8B59-1395ED8AFBF7}">
      <dgm:prSet/>
      <dgm:spPr/>
      <dgm:t>
        <a:bodyPr/>
        <a:lstStyle/>
        <a:p>
          <a:endParaRPr lang="en-US"/>
        </a:p>
      </dgm:t>
    </dgm:pt>
    <dgm:pt modelId="{A6348FFF-8577-4D5F-A464-95D37B63F698}" type="sibTrans" cxnId="{C7AE45DF-0118-4851-8B59-1395ED8AFBF7}">
      <dgm:prSet/>
      <dgm:spPr/>
      <dgm:t>
        <a:bodyPr/>
        <a:lstStyle/>
        <a:p>
          <a:pPr>
            <a:lnSpc>
              <a:spcPct val="100000"/>
            </a:lnSpc>
          </a:pPr>
          <a:endParaRPr lang="en-US"/>
        </a:p>
      </dgm:t>
    </dgm:pt>
    <dgm:pt modelId="{D97BC1F0-9004-4011-9DEA-82E1CAC89FAC}">
      <dgm:prSet custT="1"/>
      <dgm:spPr/>
      <dgm:t>
        <a:bodyPr/>
        <a:lstStyle/>
        <a:p>
          <a:pPr>
            <a:lnSpc>
              <a:spcPct val="100000"/>
            </a:lnSpc>
          </a:pPr>
          <a:r>
            <a:rPr lang="en-US" sz="1200" dirty="0"/>
            <a:t>Price Change &amp; % Movement:</a:t>
          </a:r>
          <a:br>
            <a:rPr lang="en-US" sz="1200" dirty="0"/>
          </a:br>
          <a:r>
            <a:rPr lang="en-US" sz="1200" dirty="0"/>
            <a:t>Average daily price change is minimal (~$0.04), but can swing between –$15.67 and +$22.08, showing potential for sharp moves. On a percentage basis, typical changes hover around ±1.5%, but can reach ±8% on volatile days.</a:t>
          </a:r>
          <a:br>
            <a:rPr lang="en-US" sz="1100" dirty="0"/>
          </a:br>
          <a:r>
            <a:rPr lang="en-US" sz="1100" dirty="0"/>
            <a:t> </a:t>
          </a:r>
        </a:p>
      </dgm:t>
    </dgm:pt>
    <dgm:pt modelId="{8AF98B88-871D-4504-AA86-857025744720}" type="parTrans" cxnId="{254507D6-AC5E-43EA-98FA-E2E91766CC29}">
      <dgm:prSet/>
      <dgm:spPr/>
      <dgm:t>
        <a:bodyPr/>
        <a:lstStyle/>
        <a:p>
          <a:endParaRPr lang="en-US"/>
        </a:p>
      </dgm:t>
    </dgm:pt>
    <dgm:pt modelId="{75ABB645-94A9-4C6C-8690-E0127B16711A}" type="sibTrans" cxnId="{254507D6-AC5E-43EA-98FA-E2E91766CC29}">
      <dgm:prSet/>
      <dgm:spPr/>
      <dgm:t>
        <a:bodyPr/>
        <a:lstStyle/>
        <a:p>
          <a:endParaRPr lang="en-US"/>
        </a:p>
      </dgm:t>
    </dgm:pt>
    <dgm:pt modelId="{AEE26E26-E420-413F-84C4-CE60BAE6E513}" type="pres">
      <dgm:prSet presAssocID="{57C68BB7-FEC6-4873-A30F-0780E71E35C7}" presName="root" presStyleCnt="0">
        <dgm:presLayoutVars>
          <dgm:dir/>
          <dgm:resizeHandles val="exact"/>
        </dgm:presLayoutVars>
      </dgm:prSet>
      <dgm:spPr/>
    </dgm:pt>
    <dgm:pt modelId="{2C37C203-E115-4E0F-B509-073A0F2F6D56}" type="pres">
      <dgm:prSet presAssocID="{57C68BB7-FEC6-4873-A30F-0780E71E35C7}" presName="container" presStyleCnt="0">
        <dgm:presLayoutVars>
          <dgm:dir/>
          <dgm:resizeHandles val="exact"/>
        </dgm:presLayoutVars>
      </dgm:prSet>
      <dgm:spPr/>
    </dgm:pt>
    <dgm:pt modelId="{E8AF5F61-2997-4006-B898-CF57AD7A3C42}" type="pres">
      <dgm:prSet presAssocID="{5CD45082-5E77-45EB-AB6D-639A8B29CB1E}" presName="compNode" presStyleCnt="0"/>
      <dgm:spPr/>
    </dgm:pt>
    <dgm:pt modelId="{F432FEFF-14A2-4140-BB70-B6124B131657}" type="pres">
      <dgm:prSet presAssocID="{5CD45082-5E77-45EB-AB6D-639A8B29CB1E}" presName="iconBgRect" presStyleLbl="bgShp" presStyleIdx="0" presStyleCnt="4"/>
      <dgm:spPr/>
    </dgm:pt>
    <dgm:pt modelId="{1C4A360B-F2BC-40A8-86F8-D2C236092B0E}" type="pres">
      <dgm:prSet presAssocID="{5CD45082-5E77-45EB-AB6D-639A8B29CB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Yuan"/>
        </a:ext>
      </dgm:extLst>
    </dgm:pt>
    <dgm:pt modelId="{9514FCEE-1F4D-4569-BD5F-CADE7F4DB2CC}" type="pres">
      <dgm:prSet presAssocID="{5CD45082-5E77-45EB-AB6D-639A8B29CB1E}" presName="spaceRect" presStyleCnt="0"/>
      <dgm:spPr/>
    </dgm:pt>
    <dgm:pt modelId="{23EAC3EF-0322-42A4-8FA5-477AA8EC4238}" type="pres">
      <dgm:prSet presAssocID="{5CD45082-5E77-45EB-AB6D-639A8B29CB1E}" presName="textRect" presStyleLbl="revTx" presStyleIdx="0" presStyleCnt="4">
        <dgm:presLayoutVars>
          <dgm:chMax val="1"/>
          <dgm:chPref val="1"/>
        </dgm:presLayoutVars>
      </dgm:prSet>
      <dgm:spPr/>
    </dgm:pt>
    <dgm:pt modelId="{469E5F6E-49F9-4D39-BD5D-E47EAE94733A}" type="pres">
      <dgm:prSet presAssocID="{8003EEE2-204F-4F71-8875-6D9970BE8EB5}" presName="sibTrans" presStyleLbl="sibTrans2D1" presStyleIdx="0" presStyleCnt="0"/>
      <dgm:spPr/>
    </dgm:pt>
    <dgm:pt modelId="{BEE01318-830D-4C3A-997B-0058F9B2DBDA}" type="pres">
      <dgm:prSet presAssocID="{A04C555A-6005-4637-BCCB-908F235B169E}" presName="compNode" presStyleCnt="0"/>
      <dgm:spPr/>
    </dgm:pt>
    <dgm:pt modelId="{200ED3F2-6E2E-4448-B1DA-D299B4B9576D}" type="pres">
      <dgm:prSet presAssocID="{A04C555A-6005-4637-BCCB-908F235B169E}" presName="iconBgRect" presStyleLbl="bgShp" presStyleIdx="1" presStyleCnt="4"/>
      <dgm:spPr/>
    </dgm:pt>
    <dgm:pt modelId="{00C0077C-33FC-4E1C-A066-4F15FA223BAA}" type="pres">
      <dgm:prSet presAssocID="{A04C555A-6005-4637-BCCB-908F235B1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BF5B623C-1A77-42E3-8811-8CBD87F2D4BE}" type="pres">
      <dgm:prSet presAssocID="{A04C555A-6005-4637-BCCB-908F235B169E}" presName="spaceRect" presStyleCnt="0"/>
      <dgm:spPr/>
    </dgm:pt>
    <dgm:pt modelId="{8614454A-485A-4025-9AD5-026F8E2E84BD}" type="pres">
      <dgm:prSet presAssocID="{A04C555A-6005-4637-BCCB-908F235B169E}" presName="textRect" presStyleLbl="revTx" presStyleIdx="1" presStyleCnt="4">
        <dgm:presLayoutVars>
          <dgm:chMax val="1"/>
          <dgm:chPref val="1"/>
        </dgm:presLayoutVars>
      </dgm:prSet>
      <dgm:spPr/>
    </dgm:pt>
    <dgm:pt modelId="{BECAA60C-2AC7-4AEF-82BB-222CF7A5BCA3}" type="pres">
      <dgm:prSet presAssocID="{1B8332EC-D7E4-4B66-A2BC-D997628EE38D}" presName="sibTrans" presStyleLbl="sibTrans2D1" presStyleIdx="0" presStyleCnt="0"/>
      <dgm:spPr/>
    </dgm:pt>
    <dgm:pt modelId="{6BA0CBE2-48B1-4910-A813-1316A8120421}" type="pres">
      <dgm:prSet presAssocID="{4FFC52AA-91BC-4D0D-B174-218E891C1C92}" presName="compNode" presStyleCnt="0"/>
      <dgm:spPr/>
    </dgm:pt>
    <dgm:pt modelId="{AB76AE01-1B2A-41C9-B649-E394F012AF1F}" type="pres">
      <dgm:prSet presAssocID="{4FFC52AA-91BC-4D0D-B174-218E891C1C92}" presName="iconBgRect" presStyleLbl="bgShp" presStyleIdx="2" presStyleCnt="4"/>
      <dgm:spPr/>
    </dgm:pt>
    <dgm:pt modelId="{5306C329-D356-4A5D-B0DD-3F4E2D738DAA}" type="pres">
      <dgm:prSet presAssocID="{4FFC52AA-91BC-4D0D-B174-218E891C1C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w Temperature"/>
        </a:ext>
      </dgm:extLst>
    </dgm:pt>
    <dgm:pt modelId="{CC43B827-B4F5-43DC-9600-043F94CBD5CA}" type="pres">
      <dgm:prSet presAssocID="{4FFC52AA-91BC-4D0D-B174-218E891C1C92}" presName="spaceRect" presStyleCnt="0"/>
      <dgm:spPr/>
    </dgm:pt>
    <dgm:pt modelId="{165A1B55-0725-42E0-9BF5-DD0E63B94E92}" type="pres">
      <dgm:prSet presAssocID="{4FFC52AA-91BC-4D0D-B174-218E891C1C92}" presName="textRect" presStyleLbl="revTx" presStyleIdx="2" presStyleCnt="4">
        <dgm:presLayoutVars>
          <dgm:chMax val="1"/>
          <dgm:chPref val="1"/>
        </dgm:presLayoutVars>
      </dgm:prSet>
      <dgm:spPr/>
    </dgm:pt>
    <dgm:pt modelId="{EFF8CEEA-E1CE-4589-86DB-4F8849CD0AAE}" type="pres">
      <dgm:prSet presAssocID="{A6348FFF-8577-4D5F-A464-95D37B63F698}" presName="sibTrans" presStyleLbl="sibTrans2D1" presStyleIdx="0" presStyleCnt="0"/>
      <dgm:spPr/>
    </dgm:pt>
    <dgm:pt modelId="{D6279E4F-C273-4D3D-8489-5BC13872A95A}" type="pres">
      <dgm:prSet presAssocID="{D97BC1F0-9004-4011-9DEA-82E1CAC89FAC}" presName="compNode" presStyleCnt="0"/>
      <dgm:spPr/>
    </dgm:pt>
    <dgm:pt modelId="{F095F460-EAA1-4264-A62A-6715735A8AE7}" type="pres">
      <dgm:prSet presAssocID="{D97BC1F0-9004-4011-9DEA-82E1CAC89FAC}" presName="iconBgRect" presStyleLbl="bgShp" presStyleIdx="3" presStyleCnt="4"/>
      <dgm:spPr/>
    </dgm:pt>
    <dgm:pt modelId="{B6F7BAF6-2E63-42D1-9397-94671131D42D}" type="pres">
      <dgm:prSet presAssocID="{D97BC1F0-9004-4011-9DEA-82E1CAC89F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olf"/>
        </a:ext>
      </dgm:extLst>
    </dgm:pt>
    <dgm:pt modelId="{787ECF9B-CCAF-40EC-8758-E6BDAA0494E9}" type="pres">
      <dgm:prSet presAssocID="{D97BC1F0-9004-4011-9DEA-82E1CAC89FAC}" presName="spaceRect" presStyleCnt="0"/>
      <dgm:spPr/>
    </dgm:pt>
    <dgm:pt modelId="{DB3BAF81-801C-4112-9C3C-5DCAEE51B60E}" type="pres">
      <dgm:prSet presAssocID="{D97BC1F0-9004-4011-9DEA-82E1CAC89FAC}" presName="textRect" presStyleLbl="revTx" presStyleIdx="3" presStyleCnt="4">
        <dgm:presLayoutVars>
          <dgm:chMax val="1"/>
          <dgm:chPref val="1"/>
        </dgm:presLayoutVars>
      </dgm:prSet>
      <dgm:spPr/>
    </dgm:pt>
  </dgm:ptLst>
  <dgm:cxnLst>
    <dgm:cxn modelId="{D7C0690A-E36D-48EC-AA87-28A002B2C2FD}" srcId="{57C68BB7-FEC6-4873-A30F-0780E71E35C7}" destId="{5CD45082-5E77-45EB-AB6D-639A8B29CB1E}" srcOrd="0" destOrd="0" parTransId="{B7A43405-0906-45E3-84C1-C121AE25F1DF}" sibTransId="{8003EEE2-204F-4F71-8875-6D9970BE8EB5}"/>
    <dgm:cxn modelId="{41EB980C-E96A-7044-B836-A3BC97BA9E8B}" type="presOf" srcId="{1B8332EC-D7E4-4B66-A2BC-D997628EE38D}" destId="{BECAA60C-2AC7-4AEF-82BB-222CF7A5BCA3}" srcOrd="0" destOrd="0" presId="urn:microsoft.com/office/officeart/2018/2/layout/IconCircleList"/>
    <dgm:cxn modelId="{7FCF1D19-BD4D-0E4E-903E-A3ECB8209032}" type="presOf" srcId="{4FFC52AA-91BC-4D0D-B174-218E891C1C92}" destId="{165A1B55-0725-42E0-9BF5-DD0E63B94E92}" srcOrd="0" destOrd="0" presId="urn:microsoft.com/office/officeart/2018/2/layout/IconCircleList"/>
    <dgm:cxn modelId="{29949823-FE69-C242-A1F0-609B734D6566}" type="presOf" srcId="{8003EEE2-204F-4F71-8875-6D9970BE8EB5}" destId="{469E5F6E-49F9-4D39-BD5D-E47EAE94733A}" srcOrd="0" destOrd="0" presId="urn:microsoft.com/office/officeart/2018/2/layout/IconCircleList"/>
    <dgm:cxn modelId="{03A1BA5B-7DA5-5E42-8157-A314BB12E7D9}" type="presOf" srcId="{5CD45082-5E77-45EB-AB6D-639A8B29CB1E}" destId="{23EAC3EF-0322-42A4-8FA5-477AA8EC4238}" srcOrd="0" destOrd="0" presId="urn:microsoft.com/office/officeart/2018/2/layout/IconCircleList"/>
    <dgm:cxn modelId="{8C9B54A1-FB3E-0A45-AD35-9991AE2D3FB0}" type="presOf" srcId="{57C68BB7-FEC6-4873-A30F-0780E71E35C7}" destId="{AEE26E26-E420-413F-84C4-CE60BAE6E513}" srcOrd="0" destOrd="0" presId="urn:microsoft.com/office/officeart/2018/2/layout/IconCircleList"/>
    <dgm:cxn modelId="{1F8A3BA8-17A7-4C31-A9E6-E4E074CA2903}" srcId="{57C68BB7-FEC6-4873-A30F-0780E71E35C7}" destId="{A04C555A-6005-4637-BCCB-908F235B169E}" srcOrd="1" destOrd="0" parTransId="{EF73FBCE-7C97-48D0-A52D-C8EECC24B854}" sibTransId="{1B8332EC-D7E4-4B66-A2BC-D997628EE38D}"/>
    <dgm:cxn modelId="{5034A3D4-F2FC-D249-A2D5-CFAABA2928E9}" type="presOf" srcId="{D97BC1F0-9004-4011-9DEA-82E1CAC89FAC}" destId="{DB3BAF81-801C-4112-9C3C-5DCAEE51B60E}" srcOrd="0" destOrd="0" presId="urn:microsoft.com/office/officeart/2018/2/layout/IconCircleList"/>
    <dgm:cxn modelId="{254507D6-AC5E-43EA-98FA-E2E91766CC29}" srcId="{57C68BB7-FEC6-4873-A30F-0780E71E35C7}" destId="{D97BC1F0-9004-4011-9DEA-82E1CAC89FAC}" srcOrd="3" destOrd="0" parTransId="{8AF98B88-871D-4504-AA86-857025744720}" sibTransId="{75ABB645-94A9-4C6C-8690-E0127B16711A}"/>
    <dgm:cxn modelId="{C7AE45DF-0118-4851-8B59-1395ED8AFBF7}" srcId="{57C68BB7-FEC6-4873-A30F-0780E71E35C7}" destId="{4FFC52AA-91BC-4D0D-B174-218E891C1C92}" srcOrd="2" destOrd="0" parTransId="{862B6883-B8FE-4816-A822-AE8000210377}" sibTransId="{A6348FFF-8577-4D5F-A464-95D37B63F698}"/>
    <dgm:cxn modelId="{2F5E31F4-CE90-E844-860E-F1473B6BC14D}" type="presOf" srcId="{A6348FFF-8577-4D5F-A464-95D37B63F698}" destId="{EFF8CEEA-E1CE-4589-86DB-4F8849CD0AAE}" srcOrd="0" destOrd="0" presId="urn:microsoft.com/office/officeart/2018/2/layout/IconCircleList"/>
    <dgm:cxn modelId="{878EA2FC-41B3-F846-AE00-5B48E2BA06AC}" type="presOf" srcId="{A04C555A-6005-4637-BCCB-908F235B169E}" destId="{8614454A-485A-4025-9AD5-026F8E2E84BD}" srcOrd="0" destOrd="0" presId="urn:microsoft.com/office/officeart/2018/2/layout/IconCircleList"/>
    <dgm:cxn modelId="{D6EB03ED-2380-CD4F-A7BB-3771B7F6A2C6}" type="presParOf" srcId="{AEE26E26-E420-413F-84C4-CE60BAE6E513}" destId="{2C37C203-E115-4E0F-B509-073A0F2F6D56}" srcOrd="0" destOrd="0" presId="urn:microsoft.com/office/officeart/2018/2/layout/IconCircleList"/>
    <dgm:cxn modelId="{630061BA-3388-7F4C-8640-2E9E487F2F60}" type="presParOf" srcId="{2C37C203-E115-4E0F-B509-073A0F2F6D56}" destId="{E8AF5F61-2997-4006-B898-CF57AD7A3C42}" srcOrd="0" destOrd="0" presId="urn:microsoft.com/office/officeart/2018/2/layout/IconCircleList"/>
    <dgm:cxn modelId="{C8727C57-F017-1B4C-8077-0DE3E9F4C752}" type="presParOf" srcId="{E8AF5F61-2997-4006-B898-CF57AD7A3C42}" destId="{F432FEFF-14A2-4140-BB70-B6124B131657}" srcOrd="0" destOrd="0" presId="urn:microsoft.com/office/officeart/2018/2/layout/IconCircleList"/>
    <dgm:cxn modelId="{F1308181-F752-0745-9626-04D5384DF01A}" type="presParOf" srcId="{E8AF5F61-2997-4006-B898-CF57AD7A3C42}" destId="{1C4A360B-F2BC-40A8-86F8-D2C236092B0E}" srcOrd="1" destOrd="0" presId="urn:microsoft.com/office/officeart/2018/2/layout/IconCircleList"/>
    <dgm:cxn modelId="{50E0F953-E826-8343-8A51-3F5B33A4FDD2}" type="presParOf" srcId="{E8AF5F61-2997-4006-B898-CF57AD7A3C42}" destId="{9514FCEE-1F4D-4569-BD5F-CADE7F4DB2CC}" srcOrd="2" destOrd="0" presId="urn:microsoft.com/office/officeart/2018/2/layout/IconCircleList"/>
    <dgm:cxn modelId="{E9DD75FC-9273-3249-A981-53B8E9A6F4CD}" type="presParOf" srcId="{E8AF5F61-2997-4006-B898-CF57AD7A3C42}" destId="{23EAC3EF-0322-42A4-8FA5-477AA8EC4238}" srcOrd="3" destOrd="0" presId="urn:microsoft.com/office/officeart/2018/2/layout/IconCircleList"/>
    <dgm:cxn modelId="{DEF9B657-75B2-A741-B225-D3A71D8A43F7}" type="presParOf" srcId="{2C37C203-E115-4E0F-B509-073A0F2F6D56}" destId="{469E5F6E-49F9-4D39-BD5D-E47EAE94733A}" srcOrd="1" destOrd="0" presId="urn:microsoft.com/office/officeart/2018/2/layout/IconCircleList"/>
    <dgm:cxn modelId="{C009EEAC-762E-934D-84AC-508820D5E382}" type="presParOf" srcId="{2C37C203-E115-4E0F-B509-073A0F2F6D56}" destId="{BEE01318-830D-4C3A-997B-0058F9B2DBDA}" srcOrd="2" destOrd="0" presId="urn:microsoft.com/office/officeart/2018/2/layout/IconCircleList"/>
    <dgm:cxn modelId="{8063D936-48E4-7E41-B344-A6AD40882433}" type="presParOf" srcId="{BEE01318-830D-4C3A-997B-0058F9B2DBDA}" destId="{200ED3F2-6E2E-4448-B1DA-D299B4B9576D}" srcOrd="0" destOrd="0" presId="urn:microsoft.com/office/officeart/2018/2/layout/IconCircleList"/>
    <dgm:cxn modelId="{F5805066-FE48-8449-8CD2-A2DD7056370C}" type="presParOf" srcId="{BEE01318-830D-4C3A-997B-0058F9B2DBDA}" destId="{00C0077C-33FC-4E1C-A066-4F15FA223BAA}" srcOrd="1" destOrd="0" presId="urn:microsoft.com/office/officeart/2018/2/layout/IconCircleList"/>
    <dgm:cxn modelId="{F7B20B0D-E0E0-DC42-9F1F-CA93DBD4A6C9}" type="presParOf" srcId="{BEE01318-830D-4C3A-997B-0058F9B2DBDA}" destId="{BF5B623C-1A77-42E3-8811-8CBD87F2D4BE}" srcOrd="2" destOrd="0" presId="urn:microsoft.com/office/officeart/2018/2/layout/IconCircleList"/>
    <dgm:cxn modelId="{94E244CE-30D8-E34C-B949-A8D26A0C9A06}" type="presParOf" srcId="{BEE01318-830D-4C3A-997B-0058F9B2DBDA}" destId="{8614454A-485A-4025-9AD5-026F8E2E84BD}" srcOrd="3" destOrd="0" presId="urn:microsoft.com/office/officeart/2018/2/layout/IconCircleList"/>
    <dgm:cxn modelId="{95BF9AB2-CB65-A847-BCE6-2A138ACFCCC7}" type="presParOf" srcId="{2C37C203-E115-4E0F-B509-073A0F2F6D56}" destId="{BECAA60C-2AC7-4AEF-82BB-222CF7A5BCA3}" srcOrd="3" destOrd="0" presId="urn:microsoft.com/office/officeart/2018/2/layout/IconCircleList"/>
    <dgm:cxn modelId="{4D2F199F-A702-7648-9BC6-2D5A355B88C9}" type="presParOf" srcId="{2C37C203-E115-4E0F-B509-073A0F2F6D56}" destId="{6BA0CBE2-48B1-4910-A813-1316A8120421}" srcOrd="4" destOrd="0" presId="urn:microsoft.com/office/officeart/2018/2/layout/IconCircleList"/>
    <dgm:cxn modelId="{EE807E5D-5520-034D-84F5-A2AACB62CABB}" type="presParOf" srcId="{6BA0CBE2-48B1-4910-A813-1316A8120421}" destId="{AB76AE01-1B2A-41C9-B649-E394F012AF1F}" srcOrd="0" destOrd="0" presId="urn:microsoft.com/office/officeart/2018/2/layout/IconCircleList"/>
    <dgm:cxn modelId="{4145E423-774B-BF45-87B9-920AFBBF52DA}" type="presParOf" srcId="{6BA0CBE2-48B1-4910-A813-1316A8120421}" destId="{5306C329-D356-4A5D-B0DD-3F4E2D738DAA}" srcOrd="1" destOrd="0" presId="urn:microsoft.com/office/officeart/2018/2/layout/IconCircleList"/>
    <dgm:cxn modelId="{8340E672-7780-B246-8A40-BACD1BDBB215}" type="presParOf" srcId="{6BA0CBE2-48B1-4910-A813-1316A8120421}" destId="{CC43B827-B4F5-43DC-9600-043F94CBD5CA}" srcOrd="2" destOrd="0" presId="urn:microsoft.com/office/officeart/2018/2/layout/IconCircleList"/>
    <dgm:cxn modelId="{86F4C887-F43B-DD4F-8D9A-27675248FD01}" type="presParOf" srcId="{6BA0CBE2-48B1-4910-A813-1316A8120421}" destId="{165A1B55-0725-42E0-9BF5-DD0E63B94E92}" srcOrd="3" destOrd="0" presId="urn:microsoft.com/office/officeart/2018/2/layout/IconCircleList"/>
    <dgm:cxn modelId="{3806015D-1091-9046-941B-A2816F2439D8}" type="presParOf" srcId="{2C37C203-E115-4E0F-B509-073A0F2F6D56}" destId="{EFF8CEEA-E1CE-4589-86DB-4F8849CD0AAE}" srcOrd="5" destOrd="0" presId="urn:microsoft.com/office/officeart/2018/2/layout/IconCircleList"/>
    <dgm:cxn modelId="{7B50BBEC-FD87-9E4B-AA0E-0853544072C3}" type="presParOf" srcId="{2C37C203-E115-4E0F-B509-073A0F2F6D56}" destId="{D6279E4F-C273-4D3D-8489-5BC13872A95A}" srcOrd="6" destOrd="0" presId="urn:microsoft.com/office/officeart/2018/2/layout/IconCircleList"/>
    <dgm:cxn modelId="{4A874369-8070-DB4A-9BDE-317ADDB7BB12}" type="presParOf" srcId="{D6279E4F-C273-4D3D-8489-5BC13872A95A}" destId="{F095F460-EAA1-4264-A62A-6715735A8AE7}" srcOrd="0" destOrd="0" presId="urn:microsoft.com/office/officeart/2018/2/layout/IconCircleList"/>
    <dgm:cxn modelId="{6EE663B6-C5A6-C244-A873-4854ECF83E72}" type="presParOf" srcId="{D6279E4F-C273-4D3D-8489-5BC13872A95A}" destId="{B6F7BAF6-2E63-42D1-9397-94671131D42D}" srcOrd="1" destOrd="0" presId="urn:microsoft.com/office/officeart/2018/2/layout/IconCircleList"/>
    <dgm:cxn modelId="{37642DE2-29D0-7547-B409-395EEDFD3F06}" type="presParOf" srcId="{D6279E4F-C273-4D3D-8489-5BC13872A95A}" destId="{787ECF9B-CCAF-40EC-8758-E6BDAA0494E9}" srcOrd="2" destOrd="0" presId="urn:microsoft.com/office/officeart/2018/2/layout/IconCircleList"/>
    <dgm:cxn modelId="{71515D56-4559-1A41-A414-E95AFBE7967B}" type="presParOf" srcId="{D6279E4F-C273-4D3D-8489-5BC13872A95A}" destId="{DB3BAF81-801C-4112-9C3C-5DCAEE51B60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994EA-BBAA-489D-8F63-8DEB93D33234}"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9175773-7A9E-431F-A16E-B129A9F9DFA3}">
      <dgm:prSet/>
      <dgm:spPr/>
      <dgm:t>
        <a:bodyPr/>
        <a:lstStyle/>
        <a:p>
          <a:r>
            <a:rPr lang="en-GB" b="1" dirty="0" err="1"/>
            <a:t>MS%change</a:t>
          </a:r>
          <a:r>
            <a:rPr lang="en-GB" b="1" dirty="0"/>
            <a:t> and Gap (0.55):</a:t>
          </a:r>
          <a:br>
            <a:rPr lang="en-GB" dirty="0"/>
          </a:br>
          <a:r>
            <a:rPr lang="en-GB" dirty="0"/>
            <a:t>There is a moderately strong positive correlation between the overnight price jump (Gap) and the daily return (</a:t>
          </a:r>
          <a:r>
            <a:rPr lang="en-GB" dirty="0" err="1"/>
            <a:t>MS%change</a:t>
          </a:r>
          <a:r>
            <a:rPr lang="en-GB" dirty="0"/>
            <a:t>). This means when the stock price opens significantly different from the previous day’s close, it tends to have a substantial impact on the day’s percentage return. The overnight market news or events reflected in the Gap have a strong influence on daily price movements.</a:t>
          </a:r>
          <a:endParaRPr lang="en-US" dirty="0"/>
        </a:p>
      </dgm:t>
    </dgm:pt>
    <dgm:pt modelId="{0477BC1B-2D5C-433C-A191-73D92EF0C31E}" type="parTrans" cxnId="{D9934AF2-1961-4673-B8FA-2D379DD22BCE}">
      <dgm:prSet/>
      <dgm:spPr/>
      <dgm:t>
        <a:bodyPr/>
        <a:lstStyle/>
        <a:p>
          <a:endParaRPr lang="en-US"/>
        </a:p>
      </dgm:t>
    </dgm:pt>
    <dgm:pt modelId="{60186471-9809-4521-8768-05D984992D29}" type="sibTrans" cxnId="{D9934AF2-1961-4673-B8FA-2D379DD22BCE}">
      <dgm:prSet/>
      <dgm:spPr/>
      <dgm:t>
        <a:bodyPr/>
        <a:lstStyle/>
        <a:p>
          <a:endParaRPr lang="en-US"/>
        </a:p>
      </dgm:t>
    </dgm:pt>
    <dgm:pt modelId="{CF357FB6-DC7D-4C60-A502-19AC294CDACB}">
      <dgm:prSet/>
      <dgm:spPr/>
      <dgm:t>
        <a:bodyPr/>
        <a:lstStyle/>
        <a:p>
          <a:r>
            <a:rPr lang="en-GB" b="1" dirty="0" err="1"/>
            <a:t>MS%change</a:t>
          </a:r>
          <a:r>
            <a:rPr lang="en-GB" b="1" dirty="0"/>
            <a:t> and Volume (-0.11):</a:t>
          </a:r>
          <a:br>
            <a:rPr lang="en-GB" dirty="0"/>
          </a:br>
          <a:r>
            <a:rPr lang="en-GB" dirty="0"/>
            <a:t>The negative correlation between Volume and daily returns is mild but noticeable. It suggests that days with higher trading volume tend to correspond with slightly negative returns. This may imply that large volumes often occur during sell-offs or price declines, possibly due to increased investor activity during market downturns or periods of volatility.</a:t>
          </a:r>
          <a:endParaRPr lang="en-US" dirty="0"/>
        </a:p>
      </dgm:t>
    </dgm:pt>
    <dgm:pt modelId="{3025CCB8-8F0C-41A3-81A7-F1C5ACC6454F}" type="parTrans" cxnId="{98275FBA-787B-46DC-8C91-30D5050B5398}">
      <dgm:prSet/>
      <dgm:spPr/>
      <dgm:t>
        <a:bodyPr/>
        <a:lstStyle/>
        <a:p>
          <a:endParaRPr lang="en-US"/>
        </a:p>
      </dgm:t>
    </dgm:pt>
    <dgm:pt modelId="{240160E7-35A4-4994-AE20-B73D855CEB5D}" type="sibTrans" cxnId="{98275FBA-787B-46DC-8C91-30D5050B5398}">
      <dgm:prSet/>
      <dgm:spPr/>
      <dgm:t>
        <a:bodyPr/>
        <a:lstStyle/>
        <a:p>
          <a:endParaRPr lang="en-US"/>
        </a:p>
      </dgm:t>
    </dgm:pt>
    <dgm:pt modelId="{23111456-887B-4779-B67D-0DC8D6D9D9D0}">
      <dgm:prSet/>
      <dgm:spPr/>
      <dgm:t>
        <a:bodyPr/>
        <a:lstStyle/>
        <a:p>
          <a:r>
            <a:rPr lang="en-GB" b="1" dirty="0"/>
            <a:t>Gap and Volume (-0.0511):</a:t>
          </a:r>
          <a:br>
            <a:rPr lang="en-GB" dirty="0"/>
          </a:br>
          <a:r>
            <a:rPr lang="en-GB" dirty="0"/>
            <a:t>The small negative correlation here indicates that overnight price jumps are not strongly related to the amount of trading volume. Volume fluctuations tend to be independent of overnight price changes.</a:t>
          </a:r>
          <a:endParaRPr lang="en-US" dirty="0"/>
        </a:p>
      </dgm:t>
    </dgm:pt>
    <dgm:pt modelId="{41BD69E2-9473-4A81-968F-ACAC3F19BDBC}" type="parTrans" cxnId="{75F5F36A-D322-44D6-86FA-EB3569CF10BD}">
      <dgm:prSet/>
      <dgm:spPr/>
      <dgm:t>
        <a:bodyPr/>
        <a:lstStyle/>
        <a:p>
          <a:endParaRPr lang="en-US"/>
        </a:p>
      </dgm:t>
    </dgm:pt>
    <dgm:pt modelId="{57A0EEA4-8084-4D98-84A4-7310781ADFB8}" type="sibTrans" cxnId="{75F5F36A-D322-44D6-86FA-EB3569CF10BD}">
      <dgm:prSet/>
      <dgm:spPr/>
      <dgm:t>
        <a:bodyPr/>
        <a:lstStyle/>
        <a:p>
          <a:endParaRPr lang="en-US"/>
        </a:p>
      </dgm:t>
    </dgm:pt>
    <dgm:pt modelId="{84FD8C42-C9D6-3F4A-AB44-C9AE78B49203}" type="pres">
      <dgm:prSet presAssocID="{2F4994EA-BBAA-489D-8F63-8DEB93D33234}" presName="Name0" presStyleCnt="0">
        <dgm:presLayoutVars>
          <dgm:dir/>
          <dgm:animLvl val="lvl"/>
          <dgm:resizeHandles val="exact"/>
        </dgm:presLayoutVars>
      </dgm:prSet>
      <dgm:spPr/>
    </dgm:pt>
    <dgm:pt modelId="{8881D718-38BF-2446-B553-C7A6A39AA3DC}" type="pres">
      <dgm:prSet presAssocID="{23111456-887B-4779-B67D-0DC8D6D9D9D0}" presName="boxAndChildren" presStyleCnt="0"/>
      <dgm:spPr/>
    </dgm:pt>
    <dgm:pt modelId="{C80DF40E-B421-824E-BD8A-C0CE7E274DC3}" type="pres">
      <dgm:prSet presAssocID="{23111456-887B-4779-B67D-0DC8D6D9D9D0}" presName="parentTextBox" presStyleLbl="node1" presStyleIdx="0" presStyleCnt="3"/>
      <dgm:spPr/>
    </dgm:pt>
    <dgm:pt modelId="{F4920786-38DF-A347-9D4A-36677D2DBF41}" type="pres">
      <dgm:prSet presAssocID="{240160E7-35A4-4994-AE20-B73D855CEB5D}" presName="sp" presStyleCnt="0"/>
      <dgm:spPr/>
    </dgm:pt>
    <dgm:pt modelId="{3FF5F2DF-4184-2D43-B48D-D2B405009E06}" type="pres">
      <dgm:prSet presAssocID="{CF357FB6-DC7D-4C60-A502-19AC294CDACB}" presName="arrowAndChildren" presStyleCnt="0"/>
      <dgm:spPr/>
    </dgm:pt>
    <dgm:pt modelId="{C6C28E0F-2065-BB4B-9DDD-647AC4CF86DA}" type="pres">
      <dgm:prSet presAssocID="{CF357FB6-DC7D-4C60-A502-19AC294CDACB}" presName="parentTextArrow" presStyleLbl="node1" presStyleIdx="1" presStyleCnt="3"/>
      <dgm:spPr/>
    </dgm:pt>
    <dgm:pt modelId="{05FAA794-8185-EF49-9822-2E8CE4E24B94}" type="pres">
      <dgm:prSet presAssocID="{60186471-9809-4521-8768-05D984992D29}" presName="sp" presStyleCnt="0"/>
      <dgm:spPr/>
    </dgm:pt>
    <dgm:pt modelId="{E626C70A-2B02-5E43-A929-DA61414E9AC6}" type="pres">
      <dgm:prSet presAssocID="{19175773-7A9E-431F-A16E-B129A9F9DFA3}" presName="arrowAndChildren" presStyleCnt="0"/>
      <dgm:spPr/>
    </dgm:pt>
    <dgm:pt modelId="{95AF0326-0867-D441-B768-82AFD3E5DF68}" type="pres">
      <dgm:prSet presAssocID="{19175773-7A9E-431F-A16E-B129A9F9DFA3}" presName="parentTextArrow" presStyleLbl="node1" presStyleIdx="2" presStyleCnt="3"/>
      <dgm:spPr/>
    </dgm:pt>
  </dgm:ptLst>
  <dgm:cxnLst>
    <dgm:cxn modelId="{878CC90C-5B2E-9842-AB1D-5AB46486A27B}" type="presOf" srcId="{23111456-887B-4779-B67D-0DC8D6D9D9D0}" destId="{C80DF40E-B421-824E-BD8A-C0CE7E274DC3}" srcOrd="0" destOrd="0" presId="urn:microsoft.com/office/officeart/2005/8/layout/process4"/>
    <dgm:cxn modelId="{A205D244-C575-8F42-AEBE-A1B06D84E847}" type="presOf" srcId="{19175773-7A9E-431F-A16E-B129A9F9DFA3}" destId="{95AF0326-0867-D441-B768-82AFD3E5DF68}" srcOrd="0" destOrd="0" presId="urn:microsoft.com/office/officeart/2005/8/layout/process4"/>
    <dgm:cxn modelId="{75F5F36A-D322-44D6-86FA-EB3569CF10BD}" srcId="{2F4994EA-BBAA-489D-8F63-8DEB93D33234}" destId="{23111456-887B-4779-B67D-0DC8D6D9D9D0}" srcOrd="2" destOrd="0" parTransId="{41BD69E2-9473-4A81-968F-ACAC3F19BDBC}" sibTransId="{57A0EEA4-8084-4D98-84A4-7310781ADFB8}"/>
    <dgm:cxn modelId="{98275FBA-787B-46DC-8C91-30D5050B5398}" srcId="{2F4994EA-BBAA-489D-8F63-8DEB93D33234}" destId="{CF357FB6-DC7D-4C60-A502-19AC294CDACB}" srcOrd="1" destOrd="0" parTransId="{3025CCB8-8F0C-41A3-81A7-F1C5ACC6454F}" sibTransId="{240160E7-35A4-4994-AE20-B73D855CEB5D}"/>
    <dgm:cxn modelId="{BBC5FEBB-5796-FB45-8F82-621B2DC7B16B}" type="presOf" srcId="{2F4994EA-BBAA-489D-8F63-8DEB93D33234}" destId="{84FD8C42-C9D6-3F4A-AB44-C9AE78B49203}" srcOrd="0" destOrd="0" presId="urn:microsoft.com/office/officeart/2005/8/layout/process4"/>
    <dgm:cxn modelId="{5CA0B4CE-A483-7044-A623-3E7A84E2EDE4}" type="presOf" srcId="{CF357FB6-DC7D-4C60-A502-19AC294CDACB}" destId="{C6C28E0F-2065-BB4B-9DDD-647AC4CF86DA}" srcOrd="0" destOrd="0" presId="urn:microsoft.com/office/officeart/2005/8/layout/process4"/>
    <dgm:cxn modelId="{D9934AF2-1961-4673-B8FA-2D379DD22BCE}" srcId="{2F4994EA-BBAA-489D-8F63-8DEB93D33234}" destId="{19175773-7A9E-431F-A16E-B129A9F9DFA3}" srcOrd="0" destOrd="0" parTransId="{0477BC1B-2D5C-433C-A191-73D92EF0C31E}" sibTransId="{60186471-9809-4521-8768-05D984992D29}"/>
    <dgm:cxn modelId="{C3E4D2CE-8640-C448-9764-6ED3BC56E349}" type="presParOf" srcId="{84FD8C42-C9D6-3F4A-AB44-C9AE78B49203}" destId="{8881D718-38BF-2446-B553-C7A6A39AA3DC}" srcOrd="0" destOrd="0" presId="urn:microsoft.com/office/officeart/2005/8/layout/process4"/>
    <dgm:cxn modelId="{C5833195-7A19-7F4F-B139-7EC9BFF12A09}" type="presParOf" srcId="{8881D718-38BF-2446-B553-C7A6A39AA3DC}" destId="{C80DF40E-B421-824E-BD8A-C0CE7E274DC3}" srcOrd="0" destOrd="0" presId="urn:microsoft.com/office/officeart/2005/8/layout/process4"/>
    <dgm:cxn modelId="{777599C7-720B-924E-804A-7D6B1AAAA0C8}" type="presParOf" srcId="{84FD8C42-C9D6-3F4A-AB44-C9AE78B49203}" destId="{F4920786-38DF-A347-9D4A-36677D2DBF41}" srcOrd="1" destOrd="0" presId="urn:microsoft.com/office/officeart/2005/8/layout/process4"/>
    <dgm:cxn modelId="{1733CF88-2F79-2742-9D6B-21F725D3E70E}" type="presParOf" srcId="{84FD8C42-C9D6-3F4A-AB44-C9AE78B49203}" destId="{3FF5F2DF-4184-2D43-B48D-D2B405009E06}" srcOrd="2" destOrd="0" presId="urn:microsoft.com/office/officeart/2005/8/layout/process4"/>
    <dgm:cxn modelId="{81FDDED1-226C-F741-A6AF-5C448EB27D85}" type="presParOf" srcId="{3FF5F2DF-4184-2D43-B48D-D2B405009E06}" destId="{C6C28E0F-2065-BB4B-9DDD-647AC4CF86DA}" srcOrd="0" destOrd="0" presId="urn:microsoft.com/office/officeart/2005/8/layout/process4"/>
    <dgm:cxn modelId="{69FF3B92-2069-9F4F-822E-B95BE4BF5ECA}" type="presParOf" srcId="{84FD8C42-C9D6-3F4A-AB44-C9AE78B49203}" destId="{05FAA794-8185-EF49-9822-2E8CE4E24B94}" srcOrd="3" destOrd="0" presId="urn:microsoft.com/office/officeart/2005/8/layout/process4"/>
    <dgm:cxn modelId="{510B0DE4-942C-E548-8061-EDD3513AF756}" type="presParOf" srcId="{84FD8C42-C9D6-3F4A-AB44-C9AE78B49203}" destId="{E626C70A-2B02-5E43-A929-DA61414E9AC6}" srcOrd="4" destOrd="0" presId="urn:microsoft.com/office/officeart/2005/8/layout/process4"/>
    <dgm:cxn modelId="{92729FD7-A4D8-574B-BF11-2BF699A3D6DD}" type="presParOf" srcId="{E626C70A-2B02-5E43-A929-DA61414E9AC6}" destId="{95AF0326-0867-D441-B768-82AFD3E5DF6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E8C3D5-7B57-4BC5-900D-1987FDF5F99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9A27243-4B54-4B7C-A7C5-055EFF0803AC}">
      <dgm:prSet/>
      <dgm:spPr/>
      <dgm:t>
        <a:bodyPr/>
        <a:lstStyle/>
        <a:p>
          <a:pPr>
            <a:lnSpc>
              <a:spcPct val="100000"/>
            </a:lnSpc>
          </a:pPr>
          <a:r>
            <a:rPr lang="en-GB" b="1" dirty="0"/>
            <a:t>Central Tendency</a:t>
          </a:r>
          <a:r>
            <a:rPr lang="en-GB" dirty="0"/>
            <a:t>:</a:t>
          </a:r>
          <a:br>
            <a:rPr lang="en-GB" dirty="0"/>
          </a:br>
          <a:r>
            <a:rPr lang="en-GB" b="0" dirty="0"/>
            <a:t>Most daily price changes hover near 0%, indicating stable day-to-day </a:t>
          </a:r>
          <a:r>
            <a:rPr lang="en-GB" b="0" dirty="0" err="1"/>
            <a:t>behavior</a:t>
          </a:r>
          <a:r>
            <a:rPr lang="en-GB" b="0" dirty="0"/>
            <a:t>.</a:t>
          </a:r>
          <a:endParaRPr lang="en-US" b="0" dirty="0"/>
        </a:p>
      </dgm:t>
    </dgm:pt>
    <dgm:pt modelId="{3DA1B45C-462C-4EC4-9C32-BE860EC9B883}" type="parTrans" cxnId="{80A5E897-7145-4084-B64B-BA92B94C9D73}">
      <dgm:prSet/>
      <dgm:spPr/>
      <dgm:t>
        <a:bodyPr/>
        <a:lstStyle/>
        <a:p>
          <a:endParaRPr lang="en-US"/>
        </a:p>
      </dgm:t>
    </dgm:pt>
    <dgm:pt modelId="{E52AC6F9-5907-44F4-8A3A-7E9F87E36681}" type="sibTrans" cxnId="{80A5E897-7145-4084-B64B-BA92B94C9D73}">
      <dgm:prSet/>
      <dgm:spPr/>
      <dgm:t>
        <a:bodyPr/>
        <a:lstStyle/>
        <a:p>
          <a:endParaRPr lang="en-US"/>
        </a:p>
      </dgm:t>
    </dgm:pt>
    <dgm:pt modelId="{18C1EC67-BD29-42D2-BA07-1CD3AB220A6B}">
      <dgm:prSet/>
      <dgm:spPr/>
      <dgm:t>
        <a:bodyPr/>
        <a:lstStyle/>
        <a:p>
          <a:pPr>
            <a:lnSpc>
              <a:spcPct val="100000"/>
            </a:lnSpc>
          </a:pPr>
          <a:r>
            <a:rPr lang="en-GB" b="1" dirty="0"/>
            <a:t>Shape &amp; Spread</a:t>
          </a:r>
          <a:r>
            <a:rPr lang="en-GB" dirty="0"/>
            <a:t>:</a:t>
          </a:r>
          <a:br>
            <a:rPr lang="en-GB" dirty="0"/>
          </a:br>
          <a:r>
            <a:rPr lang="en-GB" b="0" dirty="0"/>
            <a:t>The distribution is roughly normal, but with fat tails → large swings happen more often than a perfect bell curve would suggest.</a:t>
          </a:r>
          <a:endParaRPr lang="en-US" b="0" dirty="0"/>
        </a:p>
      </dgm:t>
    </dgm:pt>
    <dgm:pt modelId="{6E6137A6-4D4F-4D41-9DC4-F92B7AB4537A}" type="parTrans" cxnId="{BBB0DB25-B265-475D-904D-AF9F348AFC49}">
      <dgm:prSet/>
      <dgm:spPr/>
      <dgm:t>
        <a:bodyPr/>
        <a:lstStyle/>
        <a:p>
          <a:endParaRPr lang="en-US"/>
        </a:p>
      </dgm:t>
    </dgm:pt>
    <dgm:pt modelId="{52721FFD-8505-49C2-95CA-8E665EF710D7}" type="sibTrans" cxnId="{BBB0DB25-B265-475D-904D-AF9F348AFC49}">
      <dgm:prSet/>
      <dgm:spPr/>
      <dgm:t>
        <a:bodyPr/>
        <a:lstStyle/>
        <a:p>
          <a:endParaRPr lang="en-US"/>
        </a:p>
      </dgm:t>
    </dgm:pt>
    <dgm:pt modelId="{5814C523-9A98-430D-951E-6D67653656FD}">
      <dgm:prSet/>
      <dgm:spPr/>
      <dgm:t>
        <a:bodyPr/>
        <a:lstStyle/>
        <a:p>
          <a:pPr>
            <a:lnSpc>
              <a:spcPct val="100000"/>
            </a:lnSpc>
          </a:pPr>
          <a:r>
            <a:rPr lang="en-GB" b="1" dirty="0"/>
            <a:t>Investor Implications</a:t>
          </a:r>
          <a:r>
            <a:rPr lang="en-GB" dirty="0"/>
            <a:t>:</a:t>
          </a:r>
          <a:br>
            <a:rPr lang="en-GB" dirty="0"/>
          </a:br>
          <a:r>
            <a:rPr lang="en-GB" b="0" dirty="0"/>
            <a:t>While calm days dominate, rare, sharp moves can occur due to news or volatility spikes — important for risk management.</a:t>
          </a:r>
          <a:endParaRPr lang="en-US" b="0" dirty="0"/>
        </a:p>
      </dgm:t>
    </dgm:pt>
    <dgm:pt modelId="{BF2BD841-0FE4-4D1B-8FF5-74BDB429FE57}" type="parTrans" cxnId="{67B5745F-F004-40EF-A458-8DBF12C9B5DE}">
      <dgm:prSet/>
      <dgm:spPr/>
      <dgm:t>
        <a:bodyPr/>
        <a:lstStyle/>
        <a:p>
          <a:endParaRPr lang="en-US"/>
        </a:p>
      </dgm:t>
    </dgm:pt>
    <dgm:pt modelId="{70F746BE-94A7-413A-A6EF-D0F70FF1384E}" type="sibTrans" cxnId="{67B5745F-F004-40EF-A458-8DBF12C9B5DE}">
      <dgm:prSet/>
      <dgm:spPr/>
      <dgm:t>
        <a:bodyPr/>
        <a:lstStyle/>
        <a:p>
          <a:endParaRPr lang="en-US"/>
        </a:p>
      </dgm:t>
    </dgm:pt>
    <dgm:pt modelId="{EAD8D20D-7F2F-4E96-BA74-53CCB489AC7B}">
      <dgm:prSet/>
      <dgm:spPr/>
      <dgm:t>
        <a:bodyPr/>
        <a:lstStyle/>
        <a:p>
          <a:pPr>
            <a:lnSpc>
              <a:spcPct val="100000"/>
            </a:lnSpc>
          </a:pPr>
          <a:r>
            <a:rPr lang="en-GB" b="1" dirty="0"/>
            <a:t>Risk &amp; Volatility</a:t>
          </a:r>
          <a:r>
            <a:rPr lang="en-GB" dirty="0"/>
            <a:t>:</a:t>
          </a:r>
          <a:br>
            <a:rPr lang="en-GB" dirty="0"/>
          </a:br>
          <a:r>
            <a:rPr lang="en-GB" b="0" dirty="0"/>
            <a:t>The curve confirms non-negligible volatility, reinforcing the need to account for unexpected price jumps in strategy and </a:t>
          </a:r>
          <a:r>
            <a:rPr lang="en-GB" b="0" dirty="0" err="1"/>
            <a:t>modeling</a:t>
          </a:r>
          <a:r>
            <a:rPr lang="en-GB" b="0" dirty="0"/>
            <a:t>.</a:t>
          </a:r>
          <a:endParaRPr lang="en-US" b="0" dirty="0"/>
        </a:p>
      </dgm:t>
    </dgm:pt>
    <dgm:pt modelId="{230F40F6-D8B2-4D19-89BC-B22330CC5D25}" type="parTrans" cxnId="{DD1FFBE0-51CF-4BB9-8D72-D4FDE89B628E}">
      <dgm:prSet/>
      <dgm:spPr/>
      <dgm:t>
        <a:bodyPr/>
        <a:lstStyle/>
        <a:p>
          <a:endParaRPr lang="en-US"/>
        </a:p>
      </dgm:t>
    </dgm:pt>
    <dgm:pt modelId="{8B7080D0-9C7B-480D-A503-71E4D7A37616}" type="sibTrans" cxnId="{DD1FFBE0-51CF-4BB9-8D72-D4FDE89B628E}">
      <dgm:prSet/>
      <dgm:spPr/>
      <dgm:t>
        <a:bodyPr/>
        <a:lstStyle/>
        <a:p>
          <a:endParaRPr lang="en-US"/>
        </a:p>
      </dgm:t>
    </dgm:pt>
    <dgm:pt modelId="{96EC49CB-AAD0-6D41-B7E1-D17B70EED879}" type="pres">
      <dgm:prSet presAssocID="{3AE8C3D5-7B57-4BC5-900D-1987FDF5F99A}" presName="vert0" presStyleCnt="0">
        <dgm:presLayoutVars>
          <dgm:dir/>
          <dgm:animOne val="branch"/>
          <dgm:animLvl val="lvl"/>
        </dgm:presLayoutVars>
      </dgm:prSet>
      <dgm:spPr/>
    </dgm:pt>
    <dgm:pt modelId="{4FFA89BC-7991-9444-B50D-F96415C7FCB9}" type="pres">
      <dgm:prSet presAssocID="{99A27243-4B54-4B7C-A7C5-055EFF0803AC}" presName="thickLine" presStyleLbl="alignNode1" presStyleIdx="0" presStyleCnt="4"/>
      <dgm:spPr/>
    </dgm:pt>
    <dgm:pt modelId="{9131B0F2-B83C-EC4A-A32D-73D41AF2D6CD}" type="pres">
      <dgm:prSet presAssocID="{99A27243-4B54-4B7C-A7C5-055EFF0803AC}" presName="horz1" presStyleCnt="0"/>
      <dgm:spPr/>
    </dgm:pt>
    <dgm:pt modelId="{18F3F3CC-8B6C-BD4A-A9E1-D01676ECB034}" type="pres">
      <dgm:prSet presAssocID="{99A27243-4B54-4B7C-A7C5-055EFF0803AC}" presName="tx1" presStyleLbl="revTx" presStyleIdx="0" presStyleCnt="4"/>
      <dgm:spPr/>
    </dgm:pt>
    <dgm:pt modelId="{4D628B99-3A36-1D41-B7AF-B1D98F965512}" type="pres">
      <dgm:prSet presAssocID="{99A27243-4B54-4B7C-A7C5-055EFF0803AC}" presName="vert1" presStyleCnt="0"/>
      <dgm:spPr/>
    </dgm:pt>
    <dgm:pt modelId="{DAA314BB-2A22-FD4C-9B03-859E583533B8}" type="pres">
      <dgm:prSet presAssocID="{18C1EC67-BD29-42D2-BA07-1CD3AB220A6B}" presName="thickLine" presStyleLbl="alignNode1" presStyleIdx="1" presStyleCnt="4"/>
      <dgm:spPr/>
    </dgm:pt>
    <dgm:pt modelId="{6D5FC1D2-3322-FA4E-A858-EA06A5D0468B}" type="pres">
      <dgm:prSet presAssocID="{18C1EC67-BD29-42D2-BA07-1CD3AB220A6B}" presName="horz1" presStyleCnt="0"/>
      <dgm:spPr/>
    </dgm:pt>
    <dgm:pt modelId="{92948BE3-7A20-5C40-8BF9-5FD2D6BC053B}" type="pres">
      <dgm:prSet presAssocID="{18C1EC67-BD29-42D2-BA07-1CD3AB220A6B}" presName="tx1" presStyleLbl="revTx" presStyleIdx="1" presStyleCnt="4"/>
      <dgm:spPr/>
    </dgm:pt>
    <dgm:pt modelId="{95D17C12-5862-8147-9602-EAFE82833320}" type="pres">
      <dgm:prSet presAssocID="{18C1EC67-BD29-42D2-BA07-1CD3AB220A6B}" presName="vert1" presStyleCnt="0"/>
      <dgm:spPr/>
    </dgm:pt>
    <dgm:pt modelId="{BCE92225-1B34-E748-B58F-EFBEF08425F5}" type="pres">
      <dgm:prSet presAssocID="{5814C523-9A98-430D-951E-6D67653656FD}" presName="thickLine" presStyleLbl="alignNode1" presStyleIdx="2" presStyleCnt="4"/>
      <dgm:spPr/>
    </dgm:pt>
    <dgm:pt modelId="{BB95DB7D-484A-8E4F-BD84-F85C14FC1283}" type="pres">
      <dgm:prSet presAssocID="{5814C523-9A98-430D-951E-6D67653656FD}" presName="horz1" presStyleCnt="0"/>
      <dgm:spPr/>
    </dgm:pt>
    <dgm:pt modelId="{B3E944E0-BC71-B94B-9524-D6DB8DA389FA}" type="pres">
      <dgm:prSet presAssocID="{5814C523-9A98-430D-951E-6D67653656FD}" presName="tx1" presStyleLbl="revTx" presStyleIdx="2" presStyleCnt="4"/>
      <dgm:spPr/>
    </dgm:pt>
    <dgm:pt modelId="{99AFEE03-3DEC-5442-A115-6EB6AC41D085}" type="pres">
      <dgm:prSet presAssocID="{5814C523-9A98-430D-951E-6D67653656FD}" presName="vert1" presStyleCnt="0"/>
      <dgm:spPr/>
    </dgm:pt>
    <dgm:pt modelId="{40C56253-0BB6-F94D-9C49-FFFFB136467C}" type="pres">
      <dgm:prSet presAssocID="{EAD8D20D-7F2F-4E96-BA74-53CCB489AC7B}" presName="thickLine" presStyleLbl="alignNode1" presStyleIdx="3" presStyleCnt="4"/>
      <dgm:spPr/>
    </dgm:pt>
    <dgm:pt modelId="{C767B232-EDB1-7D4E-A4DE-1D689DA6FD9F}" type="pres">
      <dgm:prSet presAssocID="{EAD8D20D-7F2F-4E96-BA74-53CCB489AC7B}" presName="horz1" presStyleCnt="0"/>
      <dgm:spPr/>
    </dgm:pt>
    <dgm:pt modelId="{6C4F3D6D-C900-4F4D-9D3A-CB985B06B929}" type="pres">
      <dgm:prSet presAssocID="{EAD8D20D-7F2F-4E96-BA74-53CCB489AC7B}" presName="tx1" presStyleLbl="revTx" presStyleIdx="3" presStyleCnt="4"/>
      <dgm:spPr/>
    </dgm:pt>
    <dgm:pt modelId="{3F3CC03A-121E-C64F-AC9D-2B38FD665CFE}" type="pres">
      <dgm:prSet presAssocID="{EAD8D20D-7F2F-4E96-BA74-53CCB489AC7B}" presName="vert1" presStyleCnt="0"/>
      <dgm:spPr/>
    </dgm:pt>
  </dgm:ptLst>
  <dgm:cxnLst>
    <dgm:cxn modelId="{E703BC1A-AFD8-2848-855B-ED031961B802}" type="presOf" srcId="{3AE8C3D5-7B57-4BC5-900D-1987FDF5F99A}" destId="{96EC49CB-AAD0-6D41-B7E1-D17B70EED879}" srcOrd="0" destOrd="0" presId="urn:microsoft.com/office/officeart/2008/layout/LinedList"/>
    <dgm:cxn modelId="{BBB0DB25-B265-475D-904D-AF9F348AFC49}" srcId="{3AE8C3D5-7B57-4BC5-900D-1987FDF5F99A}" destId="{18C1EC67-BD29-42D2-BA07-1CD3AB220A6B}" srcOrd="1" destOrd="0" parTransId="{6E6137A6-4D4F-4D41-9DC4-F92B7AB4537A}" sibTransId="{52721FFD-8505-49C2-95CA-8E665EF710D7}"/>
    <dgm:cxn modelId="{A9343834-0B15-A949-8954-432FB056935B}" type="presOf" srcId="{99A27243-4B54-4B7C-A7C5-055EFF0803AC}" destId="{18F3F3CC-8B6C-BD4A-A9E1-D01676ECB034}" srcOrd="0" destOrd="0" presId="urn:microsoft.com/office/officeart/2008/layout/LinedList"/>
    <dgm:cxn modelId="{2FF18F37-82F9-4A46-BC30-16E95BB43E86}" type="presOf" srcId="{18C1EC67-BD29-42D2-BA07-1CD3AB220A6B}" destId="{92948BE3-7A20-5C40-8BF9-5FD2D6BC053B}" srcOrd="0" destOrd="0" presId="urn:microsoft.com/office/officeart/2008/layout/LinedList"/>
    <dgm:cxn modelId="{67B5745F-F004-40EF-A458-8DBF12C9B5DE}" srcId="{3AE8C3D5-7B57-4BC5-900D-1987FDF5F99A}" destId="{5814C523-9A98-430D-951E-6D67653656FD}" srcOrd="2" destOrd="0" parTransId="{BF2BD841-0FE4-4D1B-8FF5-74BDB429FE57}" sibTransId="{70F746BE-94A7-413A-A6EF-D0F70FF1384E}"/>
    <dgm:cxn modelId="{60A68F6C-ADE1-1A45-BB6D-6DC7DBCD40DF}" type="presOf" srcId="{5814C523-9A98-430D-951E-6D67653656FD}" destId="{B3E944E0-BC71-B94B-9524-D6DB8DA389FA}" srcOrd="0" destOrd="0" presId="urn:microsoft.com/office/officeart/2008/layout/LinedList"/>
    <dgm:cxn modelId="{80A5E897-7145-4084-B64B-BA92B94C9D73}" srcId="{3AE8C3D5-7B57-4BC5-900D-1987FDF5F99A}" destId="{99A27243-4B54-4B7C-A7C5-055EFF0803AC}" srcOrd="0" destOrd="0" parTransId="{3DA1B45C-462C-4EC4-9C32-BE860EC9B883}" sibTransId="{E52AC6F9-5907-44F4-8A3A-7E9F87E36681}"/>
    <dgm:cxn modelId="{B1F5ACD4-D01D-914D-984D-8584BD21C5A8}" type="presOf" srcId="{EAD8D20D-7F2F-4E96-BA74-53CCB489AC7B}" destId="{6C4F3D6D-C900-4F4D-9D3A-CB985B06B929}" srcOrd="0" destOrd="0" presId="urn:microsoft.com/office/officeart/2008/layout/LinedList"/>
    <dgm:cxn modelId="{DD1FFBE0-51CF-4BB9-8D72-D4FDE89B628E}" srcId="{3AE8C3D5-7B57-4BC5-900D-1987FDF5F99A}" destId="{EAD8D20D-7F2F-4E96-BA74-53CCB489AC7B}" srcOrd="3" destOrd="0" parTransId="{230F40F6-D8B2-4D19-89BC-B22330CC5D25}" sibTransId="{8B7080D0-9C7B-480D-A503-71E4D7A37616}"/>
    <dgm:cxn modelId="{57EF375D-9981-8E48-99B7-0DFB1CB67070}" type="presParOf" srcId="{96EC49CB-AAD0-6D41-B7E1-D17B70EED879}" destId="{4FFA89BC-7991-9444-B50D-F96415C7FCB9}" srcOrd="0" destOrd="0" presId="urn:microsoft.com/office/officeart/2008/layout/LinedList"/>
    <dgm:cxn modelId="{2EFBF2EE-61BE-EF40-90A0-B488D5B9BE01}" type="presParOf" srcId="{96EC49CB-AAD0-6D41-B7E1-D17B70EED879}" destId="{9131B0F2-B83C-EC4A-A32D-73D41AF2D6CD}" srcOrd="1" destOrd="0" presId="urn:microsoft.com/office/officeart/2008/layout/LinedList"/>
    <dgm:cxn modelId="{D671357C-F237-854E-A6EC-09095530559C}" type="presParOf" srcId="{9131B0F2-B83C-EC4A-A32D-73D41AF2D6CD}" destId="{18F3F3CC-8B6C-BD4A-A9E1-D01676ECB034}" srcOrd="0" destOrd="0" presId="urn:microsoft.com/office/officeart/2008/layout/LinedList"/>
    <dgm:cxn modelId="{40BE29F6-BB6B-3F4A-97DD-9A957D8F198B}" type="presParOf" srcId="{9131B0F2-B83C-EC4A-A32D-73D41AF2D6CD}" destId="{4D628B99-3A36-1D41-B7AF-B1D98F965512}" srcOrd="1" destOrd="0" presId="urn:microsoft.com/office/officeart/2008/layout/LinedList"/>
    <dgm:cxn modelId="{1A24ED3A-9712-014F-BBE6-F3808D979D39}" type="presParOf" srcId="{96EC49CB-AAD0-6D41-B7E1-D17B70EED879}" destId="{DAA314BB-2A22-FD4C-9B03-859E583533B8}" srcOrd="2" destOrd="0" presId="urn:microsoft.com/office/officeart/2008/layout/LinedList"/>
    <dgm:cxn modelId="{BCB7061D-5624-9040-9FFE-EADCF50DDC83}" type="presParOf" srcId="{96EC49CB-AAD0-6D41-B7E1-D17B70EED879}" destId="{6D5FC1D2-3322-FA4E-A858-EA06A5D0468B}" srcOrd="3" destOrd="0" presId="urn:microsoft.com/office/officeart/2008/layout/LinedList"/>
    <dgm:cxn modelId="{C44BD0A8-EA3B-F043-B157-7BD5ABA05BBA}" type="presParOf" srcId="{6D5FC1D2-3322-FA4E-A858-EA06A5D0468B}" destId="{92948BE3-7A20-5C40-8BF9-5FD2D6BC053B}" srcOrd="0" destOrd="0" presId="urn:microsoft.com/office/officeart/2008/layout/LinedList"/>
    <dgm:cxn modelId="{4845916E-5403-D348-8960-3A4D78131268}" type="presParOf" srcId="{6D5FC1D2-3322-FA4E-A858-EA06A5D0468B}" destId="{95D17C12-5862-8147-9602-EAFE82833320}" srcOrd="1" destOrd="0" presId="urn:microsoft.com/office/officeart/2008/layout/LinedList"/>
    <dgm:cxn modelId="{B8ACB6A5-4E92-344D-B6C3-3139CD1FC584}" type="presParOf" srcId="{96EC49CB-AAD0-6D41-B7E1-D17B70EED879}" destId="{BCE92225-1B34-E748-B58F-EFBEF08425F5}" srcOrd="4" destOrd="0" presId="urn:microsoft.com/office/officeart/2008/layout/LinedList"/>
    <dgm:cxn modelId="{F72E400A-DE6C-9A4F-A8AD-FAA9A28809DD}" type="presParOf" srcId="{96EC49CB-AAD0-6D41-B7E1-D17B70EED879}" destId="{BB95DB7D-484A-8E4F-BD84-F85C14FC1283}" srcOrd="5" destOrd="0" presId="urn:microsoft.com/office/officeart/2008/layout/LinedList"/>
    <dgm:cxn modelId="{97A29233-3D8F-E742-9DBE-C348F6EBDC8C}" type="presParOf" srcId="{BB95DB7D-484A-8E4F-BD84-F85C14FC1283}" destId="{B3E944E0-BC71-B94B-9524-D6DB8DA389FA}" srcOrd="0" destOrd="0" presId="urn:microsoft.com/office/officeart/2008/layout/LinedList"/>
    <dgm:cxn modelId="{D7C615B6-D88F-9F4D-9BE8-2734AD784F11}" type="presParOf" srcId="{BB95DB7D-484A-8E4F-BD84-F85C14FC1283}" destId="{99AFEE03-3DEC-5442-A115-6EB6AC41D085}" srcOrd="1" destOrd="0" presId="urn:microsoft.com/office/officeart/2008/layout/LinedList"/>
    <dgm:cxn modelId="{5B407165-6887-0348-8EBE-E6B2613160C4}" type="presParOf" srcId="{96EC49CB-AAD0-6D41-B7E1-D17B70EED879}" destId="{40C56253-0BB6-F94D-9C49-FFFFB136467C}" srcOrd="6" destOrd="0" presId="urn:microsoft.com/office/officeart/2008/layout/LinedList"/>
    <dgm:cxn modelId="{68BA4F54-6040-C34B-9939-B32C5026D51E}" type="presParOf" srcId="{96EC49CB-AAD0-6D41-B7E1-D17B70EED879}" destId="{C767B232-EDB1-7D4E-A4DE-1D689DA6FD9F}" srcOrd="7" destOrd="0" presId="urn:microsoft.com/office/officeart/2008/layout/LinedList"/>
    <dgm:cxn modelId="{5A29594B-6917-9C4C-89A1-7A233015D7EE}" type="presParOf" srcId="{C767B232-EDB1-7D4E-A4DE-1D689DA6FD9F}" destId="{6C4F3D6D-C900-4F4D-9D3A-CB985B06B929}" srcOrd="0" destOrd="0" presId="urn:microsoft.com/office/officeart/2008/layout/LinedList"/>
    <dgm:cxn modelId="{93E72B79-F98A-F54D-8C21-900CDA6800E2}" type="presParOf" srcId="{C767B232-EDB1-7D4E-A4DE-1D689DA6FD9F}" destId="{3F3CC03A-121E-C64F-AC9D-2B38FD665CF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5F037-E10A-452B-923D-4B37780D0643}">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2262D-B214-4FC2-B16D-ACBD51ED6CEF}">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945464-18C6-4450-9860-6861627A56F6}">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Analyse historical stock price and volume data</a:t>
          </a:r>
          <a:endParaRPr lang="en-US" sz="1400" kern="1200"/>
        </a:p>
      </dsp:txBody>
      <dsp:txXfrm>
        <a:off x="1736122" y="1100"/>
        <a:ext cx="2172539" cy="921683"/>
      </dsp:txXfrm>
    </dsp:sp>
    <dsp:sp modelId="{17F63C58-6625-4784-95E6-2492D43A7354}">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722EB-B37C-4CA6-8F51-09B658B96963}">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BB3FDE-02AE-4B59-9EBC-34D1B2DD9A55}">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Extract statistical insights on stock behaviour</a:t>
          </a:r>
          <a:endParaRPr lang="en-US" sz="1400" kern="1200"/>
        </a:p>
      </dsp:txBody>
      <dsp:txXfrm>
        <a:off x="5406396" y="1100"/>
        <a:ext cx="2172539" cy="921683"/>
      </dsp:txXfrm>
    </dsp:sp>
    <dsp:sp modelId="{F5834176-A1E1-470F-B28A-BD0C37E0952C}">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A945D-E376-4B69-B34F-DE3904915D78}">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197FF2-EF5A-4441-88C7-2250E3AF80F0}">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Perform Exploratory Data Analysis (EDA) to understand data distribution, trends, and anomalies</a:t>
          </a:r>
          <a:endParaRPr lang="en-US" sz="1400" kern="1200"/>
        </a:p>
      </dsp:txBody>
      <dsp:txXfrm>
        <a:off x="1736122" y="1635560"/>
        <a:ext cx="2172539" cy="921683"/>
      </dsp:txXfrm>
    </dsp:sp>
    <dsp:sp modelId="{0B6E23A3-13CB-439E-B953-6386CE39F139}">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374BA-6E12-4A01-8188-28158F40ACEC}">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C954AE-308D-4AAE-A6E9-DF090DB27DC4}">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Perform risk analysis using VaR and Volatility</a:t>
          </a:r>
          <a:endParaRPr lang="en-US" sz="1400" kern="1200"/>
        </a:p>
      </dsp:txBody>
      <dsp:txXfrm>
        <a:off x="5406396" y="1635560"/>
        <a:ext cx="2172539" cy="921683"/>
      </dsp:txXfrm>
    </dsp:sp>
    <dsp:sp modelId="{5FF53F0A-3541-434C-BA27-5C714A1D39A0}">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01E75-9FDA-43AC-B834-DBD589F74581}">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ED5593-F9EB-4DF3-A0F4-8D13E04C0A60}">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Support informed investment decisions</a:t>
          </a:r>
          <a:endParaRPr lang="en-US" sz="1400" kern="1200"/>
        </a:p>
      </dsp:txBody>
      <dsp:txXfrm>
        <a:off x="1736122" y="3270020"/>
        <a:ext cx="2172539" cy="921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2FEFF-14A2-4140-BB70-B6124B131657}">
      <dsp:nvSpPr>
        <dsp:cNvPr id="0" name=""/>
        <dsp:cNvSpPr/>
      </dsp:nvSpPr>
      <dsp:spPr>
        <a:xfrm>
          <a:off x="18535" y="659889"/>
          <a:ext cx="1080124" cy="10801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A360B-F2BC-40A8-86F8-D2C236092B0E}">
      <dsp:nvSpPr>
        <dsp:cNvPr id="0" name=""/>
        <dsp:cNvSpPr/>
      </dsp:nvSpPr>
      <dsp:spPr>
        <a:xfrm>
          <a:off x="245361" y="886715"/>
          <a:ext cx="626472" cy="62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EAC3EF-0322-42A4-8FA5-477AA8EC4238}">
      <dsp:nvSpPr>
        <dsp:cNvPr id="0" name=""/>
        <dsp:cNvSpPr/>
      </dsp:nvSpPr>
      <dsp:spPr>
        <a:xfrm>
          <a:off x="1330115"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Price Behavior (Open &amp; Close):</a:t>
          </a:r>
          <a:br>
            <a:rPr lang="en-US" sz="1200" kern="1200" dirty="0"/>
          </a:br>
          <a:r>
            <a:rPr lang="en-US" sz="1200" kern="1200" dirty="0"/>
            <a:t>Average opening and closing prices (~$194) are nearly identical, indicating minimal overnight gaps. A standard deviation of approximately $74 and a price range from $85 to $344 indicate moderate volatility and long-term price growth.</a:t>
          </a:r>
        </a:p>
      </dsp:txBody>
      <dsp:txXfrm>
        <a:off x="1330115" y="659889"/>
        <a:ext cx="2546008" cy="1080124"/>
      </dsp:txXfrm>
    </dsp:sp>
    <dsp:sp modelId="{200ED3F2-6E2E-4448-B1DA-D299B4B9576D}">
      <dsp:nvSpPr>
        <dsp:cNvPr id="0" name=""/>
        <dsp:cNvSpPr/>
      </dsp:nvSpPr>
      <dsp:spPr>
        <a:xfrm>
          <a:off x="4319746" y="659889"/>
          <a:ext cx="1080124" cy="108012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0077C-33FC-4E1C-A066-4F15FA223BAA}">
      <dsp:nvSpPr>
        <dsp:cNvPr id="0" name=""/>
        <dsp:cNvSpPr/>
      </dsp:nvSpPr>
      <dsp:spPr>
        <a:xfrm>
          <a:off x="4546573" y="886715"/>
          <a:ext cx="626472" cy="626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14454A-485A-4025-9AD5-026F8E2E84BD}">
      <dsp:nvSpPr>
        <dsp:cNvPr id="0" name=""/>
        <dsp:cNvSpPr/>
      </dsp:nvSpPr>
      <dsp:spPr>
        <a:xfrm>
          <a:off x="5631327"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Trading Volume:</a:t>
          </a:r>
          <a:br>
            <a:rPr lang="en-US" sz="1200" kern="1200" dirty="0"/>
          </a:br>
          <a:r>
            <a:rPr lang="en-US" sz="1200" kern="1200" dirty="0"/>
            <a:t>The stock trades about 30 million shares daily on average, with occasional spikes over 111 million shares, often during news-driven events. The volume distribution is right-skewed, suggesting frequent moderate activity and rare surges.</a:t>
          </a:r>
        </a:p>
      </dsp:txBody>
      <dsp:txXfrm>
        <a:off x="5631327" y="659889"/>
        <a:ext cx="2546008" cy="1080124"/>
      </dsp:txXfrm>
    </dsp:sp>
    <dsp:sp modelId="{AB76AE01-1B2A-41C9-B649-E394F012AF1F}">
      <dsp:nvSpPr>
        <dsp:cNvPr id="0" name=""/>
        <dsp:cNvSpPr/>
      </dsp:nvSpPr>
      <dsp:spPr>
        <a:xfrm>
          <a:off x="18535" y="2452790"/>
          <a:ext cx="1080124" cy="108012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6C329-D356-4A5D-B0DD-3F4E2D738DAA}">
      <dsp:nvSpPr>
        <dsp:cNvPr id="0" name=""/>
        <dsp:cNvSpPr/>
      </dsp:nvSpPr>
      <dsp:spPr>
        <a:xfrm>
          <a:off x="245361" y="2679617"/>
          <a:ext cx="626472" cy="6264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A1B55-0725-42E0-9BF5-DD0E63B94E92}">
      <dsp:nvSpPr>
        <dsp:cNvPr id="0" name=""/>
        <dsp:cNvSpPr/>
      </dsp:nvSpPr>
      <dsp:spPr>
        <a:xfrm>
          <a:off x="1330115"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Daily Returns (</a:t>
          </a:r>
          <a:r>
            <a:rPr lang="en-US" sz="1200" kern="1200" dirty="0" err="1"/>
            <a:t>MS%change</a:t>
          </a:r>
          <a:r>
            <a:rPr lang="en-US" sz="1200" kern="1200" dirty="0"/>
            <a:t>):</a:t>
          </a:r>
          <a:br>
            <a:rPr lang="en-US" sz="1200" kern="1200" dirty="0"/>
          </a:br>
          <a:r>
            <a:rPr lang="en-US" sz="1200" kern="1200" dirty="0"/>
            <a:t>The mean daily return is close to zero with low volatility (std ≈ 0.02), typical for a mature and stable stock. This reflects efficient market behavior with minor daily fluctuations.</a:t>
          </a:r>
        </a:p>
      </dsp:txBody>
      <dsp:txXfrm>
        <a:off x="1330115" y="2452790"/>
        <a:ext cx="2546008" cy="1080124"/>
      </dsp:txXfrm>
    </dsp:sp>
    <dsp:sp modelId="{F095F460-EAA1-4264-A62A-6715735A8AE7}">
      <dsp:nvSpPr>
        <dsp:cNvPr id="0" name=""/>
        <dsp:cNvSpPr/>
      </dsp:nvSpPr>
      <dsp:spPr>
        <a:xfrm>
          <a:off x="4319746" y="2452790"/>
          <a:ext cx="1080124" cy="108012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7BAF6-2E63-42D1-9397-94671131D42D}">
      <dsp:nvSpPr>
        <dsp:cNvPr id="0" name=""/>
        <dsp:cNvSpPr/>
      </dsp:nvSpPr>
      <dsp:spPr>
        <a:xfrm>
          <a:off x="4546573" y="2679617"/>
          <a:ext cx="626472" cy="6264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3BAF81-801C-4112-9C3C-5DCAEE51B60E}">
      <dsp:nvSpPr>
        <dsp:cNvPr id="0" name=""/>
        <dsp:cNvSpPr/>
      </dsp:nvSpPr>
      <dsp:spPr>
        <a:xfrm>
          <a:off x="5631327"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Price Change &amp; % Movement:</a:t>
          </a:r>
          <a:br>
            <a:rPr lang="en-US" sz="1200" kern="1200" dirty="0"/>
          </a:br>
          <a:r>
            <a:rPr lang="en-US" sz="1200" kern="1200" dirty="0"/>
            <a:t>Average daily price change is minimal (~$0.04), but can swing between –$15.67 and +$22.08, showing potential for sharp moves. On a percentage basis, typical changes hover around ±1.5%, but can reach ±8% on volatile days.</a:t>
          </a:r>
          <a:br>
            <a:rPr lang="en-US" sz="1100" kern="1200" dirty="0"/>
          </a:br>
          <a:r>
            <a:rPr lang="en-US" sz="1100" kern="1200" dirty="0"/>
            <a:t> </a:t>
          </a:r>
        </a:p>
      </dsp:txBody>
      <dsp:txXfrm>
        <a:off x="5631327" y="2452790"/>
        <a:ext cx="2546008" cy="10801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DF40E-B421-824E-BD8A-C0CE7E274DC3}">
      <dsp:nvSpPr>
        <dsp:cNvPr id="0" name=""/>
        <dsp:cNvSpPr/>
      </dsp:nvSpPr>
      <dsp:spPr>
        <a:xfrm>
          <a:off x="0" y="3405691"/>
          <a:ext cx="8193024" cy="111782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kern="1200" dirty="0"/>
            <a:t>Gap and Volume (-0.0511):</a:t>
          </a:r>
          <a:br>
            <a:rPr lang="en-GB" sz="1300" kern="1200" dirty="0"/>
          </a:br>
          <a:r>
            <a:rPr lang="en-GB" sz="1300" kern="1200" dirty="0"/>
            <a:t>The small negative correlation here indicates that overnight price jumps are not strongly related to the amount of trading volume. Volume fluctuations tend to be independent of overnight price changes.</a:t>
          </a:r>
          <a:endParaRPr lang="en-US" sz="1300" kern="1200" dirty="0"/>
        </a:p>
      </dsp:txBody>
      <dsp:txXfrm>
        <a:off x="0" y="3405691"/>
        <a:ext cx="8193024" cy="1117823"/>
      </dsp:txXfrm>
    </dsp:sp>
    <dsp:sp modelId="{C6C28E0F-2065-BB4B-9DDD-647AC4CF86DA}">
      <dsp:nvSpPr>
        <dsp:cNvPr id="0" name=""/>
        <dsp:cNvSpPr/>
      </dsp:nvSpPr>
      <dsp:spPr>
        <a:xfrm rot="10800000">
          <a:off x="0" y="1703245"/>
          <a:ext cx="8193024" cy="171921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kern="1200" dirty="0" err="1"/>
            <a:t>MS%change</a:t>
          </a:r>
          <a:r>
            <a:rPr lang="en-GB" sz="1300" b="1" kern="1200" dirty="0"/>
            <a:t> and Volume (-0.11):</a:t>
          </a:r>
          <a:br>
            <a:rPr lang="en-GB" sz="1300" kern="1200" dirty="0"/>
          </a:br>
          <a:r>
            <a:rPr lang="en-GB" sz="1300" kern="1200" dirty="0"/>
            <a:t>The negative correlation between Volume and daily returns is mild but noticeable. It suggests that days with higher trading volume tend to correspond with slightly negative returns. This may imply that large volumes often occur during sell-offs or price declines, possibly due to increased investor activity during market downturns or periods of volatility.</a:t>
          </a:r>
          <a:endParaRPr lang="en-US" sz="1300" kern="1200" dirty="0"/>
        </a:p>
      </dsp:txBody>
      <dsp:txXfrm rot="10800000">
        <a:off x="0" y="1703245"/>
        <a:ext cx="8193024" cy="1117093"/>
      </dsp:txXfrm>
    </dsp:sp>
    <dsp:sp modelId="{95AF0326-0867-D441-B768-82AFD3E5DF68}">
      <dsp:nvSpPr>
        <dsp:cNvPr id="0" name=""/>
        <dsp:cNvSpPr/>
      </dsp:nvSpPr>
      <dsp:spPr>
        <a:xfrm rot="10800000">
          <a:off x="0" y="799"/>
          <a:ext cx="8193024" cy="171921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kern="1200" dirty="0" err="1"/>
            <a:t>MS%change</a:t>
          </a:r>
          <a:r>
            <a:rPr lang="en-GB" sz="1300" b="1" kern="1200" dirty="0"/>
            <a:t> and Gap (0.55):</a:t>
          </a:r>
          <a:br>
            <a:rPr lang="en-GB" sz="1300" kern="1200" dirty="0"/>
          </a:br>
          <a:r>
            <a:rPr lang="en-GB" sz="1300" kern="1200" dirty="0"/>
            <a:t>There is a moderately strong positive correlation between the overnight price jump (Gap) and the daily return (</a:t>
          </a:r>
          <a:r>
            <a:rPr lang="en-GB" sz="1300" kern="1200" dirty="0" err="1"/>
            <a:t>MS%change</a:t>
          </a:r>
          <a:r>
            <a:rPr lang="en-GB" sz="1300" kern="1200" dirty="0"/>
            <a:t>). This means when the stock price opens significantly different from the previous day’s close, it tends to have a substantial impact on the day’s percentage return. The overnight market news or events reflected in the Gap have a strong influence on daily price movements.</a:t>
          </a:r>
          <a:endParaRPr lang="en-US" sz="1300" kern="1200" dirty="0"/>
        </a:p>
      </dsp:txBody>
      <dsp:txXfrm rot="10800000">
        <a:off x="0" y="799"/>
        <a:ext cx="8193024" cy="1117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A89BC-7991-9444-B50D-F96415C7FCB9}">
      <dsp:nvSpPr>
        <dsp:cNvPr id="0" name=""/>
        <dsp:cNvSpPr/>
      </dsp:nvSpPr>
      <dsp:spPr>
        <a:xfrm>
          <a:off x="0" y="0"/>
          <a:ext cx="3810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3F3CC-8B6C-BD4A-A9E1-D01676ECB034}">
      <dsp:nvSpPr>
        <dsp:cNvPr id="0" name=""/>
        <dsp:cNvSpPr/>
      </dsp:nvSpPr>
      <dsp:spPr>
        <a:xfrm>
          <a:off x="0" y="0"/>
          <a:ext cx="3810000" cy="133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GB" sz="1500" b="1" kern="1200" dirty="0"/>
            <a:t>Central Tendency</a:t>
          </a:r>
          <a:r>
            <a:rPr lang="en-GB" sz="1500" kern="1200" dirty="0"/>
            <a:t>:</a:t>
          </a:r>
          <a:br>
            <a:rPr lang="en-GB" sz="1500" kern="1200" dirty="0"/>
          </a:br>
          <a:r>
            <a:rPr lang="en-GB" sz="1500" b="0" kern="1200" dirty="0"/>
            <a:t>Most daily price changes hover near 0%, indicating stable day-to-day </a:t>
          </a:r>
          <a:r>
            <a:rPr lang="en-GB" sz="1500" b="0" kern="1200" dirty="0" err="1"/>
            <a:t>behavior</a:t>
          </a:r>
          <a:r>
            <a:rPr lang="en-GB" sz="1500" b="0" kern="1200" dirty="0"/>
            <a:t>.</a:t>
          </a:r>
          <a:endParaRPr lang="en-US" sz="1500" b="0" kern="1200" dirty="0"/>
        </a:p>
      </dsp:txBody>
      <dsp:txXfrm>
        <a:off x="0" y="0"/>
        <a:ext cx="3810000" cy="1338827"/>
      </dsp:txXfrm>
    </dsp:sp>
    <dsp:sp modelId="{DAA314BB-2A22-FD4C-9B03-859E583533B8}">
      <dsp:nvSpPr>
        <dsp:cNvPr id="0" name=""/>
        <dsp:cNvSpPr/>
      </dsp:nvSpPr>
      <dsp:spPr>
        <a:xfrm>
          <a:off x="0" y="1338827"/>
          <a:ext cx="3810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48BE3-7A20-5C40-8BF9-5FD2D6BC053B}">
      <dsp:nvSpPr>
        <dsp:cNvPr id="0" name=""/>
        <dsp:cNvSpPr/>
      </dsp:nvSpPr>
      <dsp:spPr>
        <a:xfrm>
          <a:off x="0" y="1338827"/>
          <a:ext cx="3810000" cy="133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GB" sz="1500" b="1" kern="1200" dirty="0"/>
            <a:t>Shape &amp; Spread</a:t>
          </a:r>
          <a:r>
            <a:rPr lang="en-GB" sz="1500" kern="1200" dirty="0"/>
            <a:t>:</a:t>
          </a:r>
          <a:br>
            <a:rPr lang="en-GB" sz="1500" kern="1200" dirty="0"/>
          </a:br>
          <a:r>
            <a:rPr lang="en-GB" sz="1500" b="0" kern="1200" dirty="0"/>
            <a:t>The distribution is roughly normal, but with fat tails → large swings happen more often than a perfect bell curve would suggest.</a:t>
          </a:r>
          <a:endParaRPr lang="en-US" sz="1500" b="0" kern="1200" dirty="0"/>
        </a:p>
      </dsp:txBody>
      <dsp:txXfrm>
        <a:off x="0" y="1338827"/>
        <a:ext cx="3810000" cy="1338827"/>
      </dsp:txXfrm>
    </dsp:sp>
    <dsp:sp modelId="{BCE92225-1B34-E748-B58F-EFBEF08425F5}">
      <dsp:nvSpPr>
        <dsp:cNvPr id="0" name=""/>
        <dsp:cNvSpPr/>
      </dsp:nvSpPr>
      <dsp:spPr>
        <a:xfrm>
          <a:off x="0" y="2677655"/>
          <a:ext cx="3810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944E0-BC71-B94B-9524-D6DB8DA389FA}">
      <dsp:nvSpPr>
        <dsp:cNvPr id="0" name=""/>
        <dsp:cNvSpPr/>
      </dsp:nvSpPr>
      <dsp:spPr>
        <a:xfrm>
          <a:off x="0" y="2677655"/>
          <a:ext cx="3810000" cy="133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GB" sz="1500" b="1" kern="1200" dirty="0"/>
            <a:t>Investor Implications</a:t>
          </a:r>
          <a:r>
            <a:rPr lang="en-GB" sz="1500" kern="1200" dirty="0"/>
            <a:t>:</a:t>
          </a:r>
          <a:br>
            <a:rPr lang="en-GB" sz="1500" kern="1200" dirty="0"/>
          </a:br>
          <a:r>
            <a:rPr lang="en-GB" sz="1500" b="0" kern="1200" dirty="0"/>
            <a:t>While calm days dominate, rare, sharp moves can occur due to news or volatility spikes — important for risk management.</a:t>
          </a:r>
          <a:endParaRPr lang="en-US" sz="1500" b="0" kern="1200" dirty="0"/>
        </a:p>
      </dsp:txBody>
      <dsp:txXfrm>
        <a:off x="0" y="2677655"/>
        <a:ext cx="3810000" cy="1338827"/>
      </dsp:txXfrm>
    </dsp:sp>
    <dsp:sp modelId="{40C56253-0BB6-F94D-9C49-FFFFB136467C}">
      <dsp:nvSpPr>
        <dsp:cNvPr id="0" name=""/>
        <dsp:cNvSpPr/>
      </dsp:nvSpPr>
      <dsp:spPr>
        <a:xfrm>
          <a:off x="0" y="4016483"/>
          <a:ext cx="3810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4F3D6D-C900-4F4D-9D3A-CB985B06B929}">
      <dsp:nvSpPr>
        <dsp:cNvPr id="0" name=""/>
        <dsp:cNvSpPr/>
      </dsp:nvSpPr>
      <dsp:spPr>
        <a:xfrm>
          <a:off x="0" y="4016483"/>
          <a:ext cx="3810000" cy="133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GB" sz="1500" b="1" kern="1200" dirty="0"/>
            <a:t>Risk &amp; Volatility</a:t>
          </a:r>
          <a:r>
            <a:rPr lang="en-GB" sz="1500" kern="1200" dirty="0"/>
            <a:t>:</a:t>
          </a:r>
          <a:br>
            <a:rPr lang="en-GB" sz="1500" kern="1200" dirty="0"/>
          </a:br>
          <a:r>
            <a:rPr lang="en-GB" sz="1500" b="0" kern="1200" dirty="0"/>
            <a:t>The curve confirms non-negligible volatility, reinforcing the need to account for unexpected price jumps in strategy and </a:t>
          </a:r>
          <a:r>
            <a:rPr lang="en-GB" sz="1500" b="0" kern="1200" dirty="0" err="1"/>
            <a:t>modeling</a:t>
          </a:r>
          <a:r>
            <a:rPr lang="en-GB" sz="1500" b="0" kern="1200" dirty="0"/>
            <a:t>.</a:t>
          </a:r>
          <a:endParaRPr lang="en-US" sz="1500" b="0" kern="1200" dirty="0"/>
        </a:p>
      </dsp:txBody>
      <dsp:txXfrm>
        <a:off x="0" y="4016483"/>
        <a:ext cx="3810000" cy="133882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Users/ummesaburanishad/Library/Group%20Containers/UBF8T346G9.ms/WebArchiveCopyPasteTempFiles/com.microsoft.Word/9zptMFAZqHgAAAAASUVORK5CYII="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file:////Users/ummesaburanishad/Library/Group%20Containers/UBF8T346G9.ms/WebArchiveCopyPasteTempFiles/com.microsoft.Word/fZbfPLJJ3B3d1d1dYiIKiSOGWoYjhcSERXHYEhERBqPTQQiItJ4DIZERKTxGAyJiEjjMRgSEZHGYzAkIiKNx2BIREQaj8GQiIg0HoMhERFpPAZDIiLSeP8HvcGLk7ggUzgAAAAASUVORK5CYII="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file:////Users/ummesaburanishad/Library/Group%20Containers/UBF8T346G9.ms/WebArchiveCopyPasteTempFiles/com.microsoft.Word/D8ooVZhzuzvLAAAAAElFTkSuQmCC" TargetMode="External"/><Relationship Id="rId7" Type="http://schemas.openxmlformats.org/officeDocument/2006/relationships/diagramColors" Target="../diagrams/colors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ideo 19" descr="Stock Market Bar Graph">
            <a:extLst>
              <a:ext uri="{FF2B5EF4-FFF2-40B4-BE49-F238E27FC236}">
                <a16:creationId xmlns:a16="http://schemas.microsoft.com/office/drawing/2014/main" id="{41A5D880-FFAA-2982-68F3-525D3686F3B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24786" b="-1"/>
          <a:stretch>
            <a:fillRect/>
          </a:stretch>
        </p:blipFill>
        <p:spPr>
          <a:xfrm>
            <a:off x="-2285" y="10"/>
            <a:ext cx="9143999" cy="685799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GB" sz="4500" b="1" i="0" u="none" strike="noStrike" dirty="0">
                <a:solidFill>
                  <a:srgbClr val="FFFFFF"/>
                </a:solidFill>
                <a:effectLst/>
              </a:rPr>
              <a:t>Stock Data Analysis Report</a:t>
            </a:r>
            <a:br>
              <a:rPr lang="en-GB" sz="4500" b="1" i="0" u="none" strike="noStrike" dirty="0">
                <a:solidFill>
                  <a:srgbClr val="FFFFFF"/>
                </a:solidFill>
                <a:effectLst/>
              </a:rPr>
            </a:br>
            <a:r>
              <a:rPr lang="en-GB" sz="2000" b="1" i="0" u="none" strike="noStrike" dirty="0">
                <a:solidFill>
                  <a:srgbClr val="FFFFFF"/>
                </a:solidFill>
                <a:effectLst/>
              </a:rPr>
              <a:t>An Exploratory, Statistical, and Risk-Based Analysis</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Umme Sabura Nishad</a:t>
            </a:r>
          </a:p>
          <a:p>
            <a:endParaRPr lang="en-GB">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 on document with pen">
            <a:extLst>
              <a:ext uri="{FF2B5EF4-FFF2-40B4-BE49-F238E27FC236}">
                <a16:creationId xmlns:a16="http://schemas.microsoft.com/office/drawing/2014/main" id="{71A29069-C985-00BF-2EFA-8EA9D17C675C}"/>
              </a:ext>
            </a:extLst>
          </p:cNvPr>
          <p:cNvPicPr>
            <a:picLocks noChangeAspect="1"/>
          </p:cNvPicPr>
          <p:nvPr/>
        </p:nvPicPr>
        <p:blipFill>
          <a:blip r:embed="rId2"/>
          <a:srcRect l="34611" r="20888" b="-2"/>
          <a:stretch>
            <a:fillRect/>
          </a:stretch>
        </p:blipFill>
        <p:spPr>
          <a:xfrm>
            <a:off x="0" y="-2"/>
            <a:ext cx="2682718" cy="6858002"/>
          </a:xfrm>
          <a:prstGeom prst="rect">
            <a:avLst/>
          </a:prstGeom>
        </p:spPr>
      </p:pic>
      <p:sp>
        <p:nvSpPr>
          <p:cNvPr id="10" name="TextBox 9">
            <a:extLst>
              <a:ext uri="{FF2B5EF4-FFF2-40B4-BE49-F238E27FC236}">
                <a16:creationId xmlns:a16="http://schemas.microsoft.com/office/drawing/2014/main" id="{ED7B2D13-2113-5D30-6042-E99664E67B71}"/>
              </a:ext>
            </a:extLst>
          </p:cNvPr>
          <p:cNvSpPr txBox="1"/>
          <p:nvPr/>
        </p:nvSpPr>
        <p:spPr>
          <a:xfrm>
            <a:off x="4439479" y="202533"/>
            <a:ext cx="1802825" cy="96789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400" b="1" i="0" u="none" strike="noStrike" dirty="0">
                <a:effectLst/>
              </a:rPr>
              <a:t>Risk Analysis</a:t>
            </a:r>
            <a:endParaRPr lang="en-US" sz="2400" b="1" dirty="0"/>
          </a:p>
        </p:txBody>
      </p:sp>
      <p:sp>
        <p:nvSpPr>
          <p:cNvPr id="14" name="TextBox 13">
            <a:extLst>
              <a:ext uri="{FF2B5EF4-FFF2-40B4-BE49-F238E27FC236}">
                <a16:creationId xmlns:a16="http://schemas.microsoft.com/office/drawing/2014/main" id="{B4386B84-588A-73B9-DD53-EE4596F510A1}"/>
              </a:ext>
            </a:extLst>
          </p:cNvPr>
          <p:cNvSpPr txBox="1"/>
          <p:nvPr/>
        </p:nvSpPr>
        <p:spPr>
          <a:xfrm>
            <a:off x="2849880" y="1540502"/>
            <a:ext cx="4748784" cy="369332"/>
          </a:xfrm>
          <a:prstGeom prst="rect">
            <a:avLst/>
          </a:prstGeom>
          <a:noFill/>
        </p:spPr>
        <p:txBody>
          <a:bodyPr wrap="square">
            <a:spAutoFit/>
          </a:bodyPr>
          <a:lstStyle/>
          <a:p>
            <a:pPr marL="285750" indent="-285750">
              <a:buFont typeface="Wingdings" pitchFamily="2" charset="2"/>
              <a:buChar char="q"/>
            </a:pPr>
            <a:r>
              <a:rPr lang="en-GB" b="1" i="0" u="none" strike="noStrike" dirty="0">
                <a:solidFill>
                  <a:srgbClr val="000000"/>
                </a:solidFill>
                <a:effectLst/>
                <a:latin typeface="-webkit-standard"/>
              </a:rPr>
              <a:t>Value at Risk (</a:t>
            </a:r>
            <a:r>
              <a:rPr lang="en-GB" b="1" i="0" u="none" strike="noStrike" dirty="0" err="1">
                <a:solidFill>
                  <a:srgbClr val="000000"/>
                </a:solidFill>
                <a:effectLst/>
                <a:latin typeface="-webkit-standard"/>
              </a:rPr>
              <a:t>VaR</a:t>
            </a:r>
            <a:r>
              <a:rPr lang="en-GB" b="1" i="0" u="none" strike="noStrike" dirty="0">
                <a:solidFill>
                  <a:srgbClr val="000000"/>
                </a:solidFill>
                <a:effectLst/>
                <a:latin typeface="-webkit-standard"/>
              </a:rPr>
              <a:t>)</a:t>
            </a:r>
            <a:endParaRPr lang="en-US" b="1" dirty="0"/>
          </a:p>
        </p:txBody>
      </p:sp>
      <p:sp>
        <p:nvSpPr>
          <p:cNvPr id="17" name="TextBox 16">
            <a:extLst>
              <a:ext uri="{FF2B5EF4-FFF2-40B4-BE49-F238E27FC236}">
                <a16:creationId xmlns:a16="http://schemas.microsoft.com/office/drawing/2014/main" id="{3ADE95A0-E5F0-F600-2E9C-29E5B70AC8A3}"/>
              </a:ext>
            </a:extLst>
          </p:cNvPr>
          <p:cNvSpPr txBox="1"/>
          <p:nvPr/>
        </p:nvSpPr>
        <p:spPr>
          <a:xfrm>
            <a:off x="3288792" y="2095238"/>
            <a:ext cx="5135880" cy="1477327"/>
          </a:xfrm>
          <a:prstGeom prst="rect">
            <a:avLst/>
          </a:prstGeom>
          <a:noFill/>
        </p:spPr>
        <p:txBody>
          <a:bodyPr wrap="square">
            <a:spAutoFit/>
          </a:bodyPr>
          <a:lstStyle/>
          <a:p>
            <a:pPr marL="285750" indent="-285750">
              <a:buFont typeface="Arial" panose="020B0604020202020204" pitchFamily="34" charset="0"/>
              <a:buChar char="•"/>
            </a:pPr>
            <a:r>
              <a:rPr lang="en-GB" i="0" u="none" strike="noStrike" dirty="0" err="1">
                <a:solidFill>
                  <a:srgbClr val="000000"/>
                </a:solidFill>
                <a:effectLst/>
                <a:latin typeface="-webkit-standard"/>
              </a:rPr>
              <a:t>VaR</a:t>
            </a:r>
            <a:r>
              <a:rPr lang="en-GB" i="0" u="none" strike="noStrike" dirty="0">
                <a:solidFill>
                  <a:srgbClr val="000000"/>
                </a:solidFill>
                <a:effectLst/>
                <a:latin typeface="-webkit-standard"/>
              </a:rPr>
              <a:t> (95%) ≈ -2.68%</a:t>
            </a:r>
          </a:p>
          <a:p>
            <a:pPr marL="285750" indent="-285750">
              <a:buFont typeface="Arial" panose="020B0604020202020204" pitchFamily="34" charset="0"/>
              <a:buChar char="•"/>
            </a:pPr>
            <a:r>
              <a:rPr lang="en-GB" i="0" u="none" strike="noStrike" dirty="0">
                <a:solidFill>
                  <a:srgbClr val="000000"/>
                </a:solidFill>
                <a:effectLst/>
                <a:latin typeface="-webkit-standard"/>
              </a:rPr>
              <a:t>Value at Risk (</a:t>
            </a:r>
            <a:r>
              <a:rPr lang="en-GB" i="0" u="none" strike="noStrike" dirty="0" err="1">
                <a:solidFill>
                  <a:srgbClr val="000000"/>
                </a:solidFill>
                <a:effectLst/>
                <a:latin typeface="-webkit-standard"/>
              </a:rPr>
              <a:t>VaR</a:t>
            </a:r>
            <a:r>
              <a:rPr lang="en-GB" i="0" u="none" strike="noStrike" dirty="0">
                <a:solidFill>
                  <a:srgbClr val="000000"/>
                </a:solidFill>
                <a:effectLst/>
                <a:latin typeface="-webkit-standard"/>
              </a:rPr>
              <a:t>) indicates that there is only a 5% chance of losing more than 0.03% in a day.</a:t>
            </a:r>
          </a:p>
          <a:p>
            <a:pPr marL="285750" indent="-285750">
              <a:buFont typeface="Arial" panose="020B0604020202020204" pitchFamily="34" charset="0"/>
              <a:buChar char="•"/>
            </a:pPr>
            <a:r>
              <a:rPr lang="en-GB" i="0" u="none" strike="noStrike" dirty="0">
                <a:solidFill>
                  <a:srgbClr val="000000"/>
                </a:solidFill>
                <a:effectLst/>
                <a:latin typeface="-webkit-standard"/>
              </a:rPr>
              <a:t>This low value reflects relatively stable daily price fluctuations.</a:t>
            </a:r>
            <a:endParaRPr lang="en-US" dirty="0"/>
          </a:p>
        </p:txBody>
      </p:sp>
      <p:sp>
        <p:nvSpPr>
          <p:cNvPr id="20" name="TextBox 19">
            <a:extLst>
              <a:ext uri="{FF2B5EF4-FFF2-40B4-BE49-F238E27FC236}">
                <a16:creationId xmlns:a16="http://schemas.microsoft.com/office/drawing/2014/main" id="{E4493795-901F-0E55-58A3-61BFBC157345}"/>
              </a:ext>
            </a:extLst>
          </p:cNvPr>
          <p:cNvSpPr txBox="1"/>
          <p:nvPr/>
        </p:nvSpPr>
        <p:spPr>
          <a:xfrm>
            <a:off x="3288792" y="4597274"/>
            <a:ext cx="5273518" cy="1477328"/>
          </a:xfrm>
          <a:prstGeom prst="rect">
            <a:avLst/>
          </a:prstGeom>
          <a:noFill/>
        </p:spPr>
        <p:txBody>
          <a:bodyPr wrap="square">
            <a:spAutoFit/>
          </a:bodyPr>
          <a:lstStyle/>
          <a:p>
            <a:pPr marL="285750" indent="-285750">
              <a:buFont typeface="Arial" panose="020B0604020202020204" pitchFamily="34" charset="0"/>
              <a:buChar char="•"/>
            </a:pPr>
            <a:r>
              <a:rPr lang="en-GB" i="0" u="none" strike="noStrike" dirty="0">
                <a:solidFill>
                  <a:srgbClr val="000000"/>
                </a:solidFill>
                <a:effectLst/>
              </a:rPr>
              <a:t>Maximum Drawdown: -0.40%</a:t>
            </a:r>
          </a:p>
          <a:p>
            <a:pPr marL="285750" indent="-285750">
              <a:buFont typeface="Arial" panose="020B0604020202020204" pitchFamily="34" charset="0"/>
              <a:buChar char="•"/>
            </a:pPr>
            <a:r>
              <a:rPr lang="en-GB" i="0" u="none" strike="noStrike" dirty="0">
                <a:solidFill>
                  <a:srgbClr val="000000"/>
                </a:solidFill>
                <a:effectLst/>
              </a:rPr>
              <a:t>Max Drawdown</a:t>
            </a:r>
            <a:r>
              <a:rPr lang="en-GB" i="0" u="none" strike="noStrike" dirty="0">
                <a:solidFill>
                  <a:srgbClr val="000000"/>
                </a:solidFill>
                <a:effectLst/>
                <a:latin typeface="-webkit-standard"/>
              </a:rPr>
              <a:t> suggests the worst cumulative loss from a peak to trough was </a:t>
            </a:r>
            <a:r>
              <a:rPr lang="en-GB" i="0" u="none" strike="noStrike" dirty="0">
                <a:solidFill>
                  <a:srgbClr val="000000"/>
                </a:solidFill>
                <a:effectLst/>
              </a:rPr>
              <a:t>-0.40%</a:t>
            </a:r>
            <a:r>
              <a:rPr lang="en-GB" i="0" u="none" strike="noStrike" dirty="0">
                <a:solidFill>
                  <a:srgbClr val="000000"/>
                </a:solidFill>
                <a:effectLst/>
                <a:latin typeface="-webkit-standard"/>
              </a:rPr>
              <a:t>, pointing to </a:t>
            </a:r>
            <a:r>
              <a:rPr lang="en-GB" i="0" u="none" strike="noStrike" dirty="0">
                <a:solidFill>
                  <a:srgbClr val="000000"/>
                </a:solidFill>
                <a:effectLst/>
              </a:rPr>
              <a:t>limited historical downside</a:t>
            </a:r>
            <a:r>
              <a:rPr lang="en-GB" i="0" u="none" strike="noStrike" dirty="0">
                <a:solidFill>
                  <a:srgbClr val="000000"/>
                </a:solidFill>
                <a:effectLst/>
                <a:latin typeface="-webkit-standard"/>
              </a:rPr>
              <a:t> in the analysis period.</a:t>
            </a:r>
            <a:endParaRPr lang="en-US" dirty="0"/>
          </a:p>
        </p:txBody>
      </p:sp>
      <p:sp>
        <p:nvSpPr>
          <p:cNvPr id="22" name="TextBox 21">
            <a:extLst>
              <a:ext uri="{FF2B5EF4-FFF2-40B4-BE49-F238E27FC236}">
                <a16:creationId xmlns:a16="http://schemas.microsoft.com/office/drawing/2014/main" id="{BA60EA32-4D08-411D-55A9-C7B029D3FE96}"/>
              </a:ext>
            </a:extLst>
          </p:cNvPr>
          <p:cNvSpPr txBox="1"/>
          <p:nvPr/>
        </p:nvSpPr>
        <p:spPr>
          <a:xfrm>
            <a:off x="2849880" y="3909175"/>
            <a:ext cx="4748784" cy="369332"/>
          </a:xfrm>
          <a:prstGeom prst="rect">
            <a:avLst/>
          </a:prstGeom>
          <a:noFill/>
        </p:spPr>
        <p:txBody>
          <a:bodyPr wrap="square">
            <a:spAutoFit/>
          </a:bodyPr>
          <a:lstStyle/>
          <a:p>
            <a:pPr marL="285750" indent="-285750">
              <a:buFont typeface="Wingdings" pitchFamily="2" charset="2"/>
              <a:buChar char="q"/>
            </a:pPr>
            <a:r>
              <a:rPr lang="en-GB" b="1" i="0" u="none" strike="noStrike" dirty="0">
                <a:solidFill>
                  <a:srgbClr val="000000"/>
                </a:solidFill>
                <a:effectLst/>
              </a:rPr>
              <a:t>Maximum Drawdown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31F406-1051-8F3A-0811-8D3E7FFC30C4}"/>
              </a:ext>
            </a:extLst>
          </p:cNvPr>
          <p:cNvSpPr txBox="1"/>
          <p:nvPr/>
        </p:nvSpPr>
        <p:spPr>
          <a:xfrm>
            <a:off x="300994" y="632427"/>
            <a:ext cx="2468166" cy="245268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3200" b="0" i="0" u="none" strike="noStrike" dirty="0">
                <a:solidFill>
                  <a:srgbClr val="000000"/>
                </a:solidFill>
                <a:effectLst/>
                <a:latin typeface="-webkit-standard"/>
              </a:rPr>
              <a:t>Volatility</a:t>
            </a:r>
            <a:endParaRPr lang="en-US" sz="3100" dirty="0">
              <a:latin typeface="+mj-lt"/>
              <a:ea typeface="+mj-ea"/>
              <a:cs typeface="+mj-cs"/>
            </a:endParaRPr>
          </a:p>
        </p:txBody>
      </p:sp>
      <p:sp>
        <p:nvSpPr>
          <p:cNvPr id="7" name="TextBox 6">
            <a:extLst>
              <a:ext uri="{FF2B5EF4-FFF2-40B4-BE49-F238E27FC236}">
                <a16:creationId xmlns:a16="http://schemas.microsoft.com/office/drawing/2014/main" id="{B8FEAC7E-E7DE-E6F8-E70D-67390DB736B8}"/>
              </a:ext>
            </a:extLst>
          </p:cNvPr>
          <p:cNvSpPr txBox="1"/>
          <p:nvPr/>
        </p:nvSpPr>
        <p:spPr>
          <a:xfrm>
            <a:off x="300994" y="3491990"/>
            <a:ext cx="8481052" cy="2713547"/>
          </a:xfrm>
          <a:prstGeom prst="rect">
            <a:avLst/>
          </a:prstGeom>
        </p:spPr>
        <p:txBody>
          <a:bodyPr vert="horz" lIns="91440" tIns="45720" rIns="91440" bIns="45720" rtlCol="0" anchor="ctr">
            <a:noAutofit/>
          </a:bodyPr>
          <a:lstStyle/>
          <a:p>
            <a:pPr marL="171450" indent="-171450" defTabSz="914400">
              <a:lnSpc>
                <a:spcPct val="90000"/>
              </a:lnSpc>
              <a:spcAft>
                <a:spcPts val="600"/>
              </a:spcAft>
              <a:buFont typeface="Wingdings" pitchFamily="2" charset="2"/>
              <a:buChar char="q"/>
            </a:pPr>
            <a:r>
              <a:rPr lang="en-US" sz="1200" b="1" dirty="0">
                <a:effectLst/>
              </a:rPr>
              <a:t>Volatility Clustering:</a:t>
            </a:r>
          </a:p>
          <a:p>
            <a:pPr marL="171450" indent="-171450" defTabSz="914400">
              <a:lnSpc>
                <a:spcPct val="90000"/>
              </a:lnSpc>
              <a:spcAft>
                <a:spcPts val="600"/>
              </a:spcAft>
              <a:buFont typeface="Arial" panose="020B0604020202020204" pitchFamily="34" charset="0"/>
              <a:buChar char="•"/>
            </a:pPr>
            <a:r>
              <a:rPr lang="en-US" sz="1200" dirty="0">
                <a:effectLst/>
              </a:rPr>
              <a:t>Volatility is not evenly distributed. Instead, it appears in clusters, with periods of high volatility (e.g., early 2020) followed by calmer phases.</a:t>
            </a:r>
          </a:p>
          <a:p>
            <a:pPr marL="171450" indent="-171450" defTabSz="914400">
              <a:lnSpc>
                <a:spcPct val="90000"/>
              </a:lnSpc>
              <a:spcAft>
                <a:spcPts val="600"/>
              </a:spcAft>
              <a:buFont typeface="Arial" panose="020B0604020202020204" pitchFamily="34" charset="0"/>
              <a:buChar char="•"/>
            </a:pPr>
            <a:r>
              <a:rPr lang="en-US" sz="1200" dirty="0">
                <a:effectLst/>
              </a:rPr>
              <a:t>This is consistent with the ARCH/GARCH effect in financial time series where volatility tends to group over time.</a:t>
            </a:r>
          </a:p>
          <a:p>
            <a:pPr marL="171450" indent="-171450" defTabSz="914400">
              <a:lnSpc>
                <a:spcPct val="90000"/>
              </a:lnSpc>
              <a:spcAft>
                <a:spcPts val="600"/>
              </a:spcAft>
              <a:buFont typeface="Wingdings" pitchFamily="2" charset="2"/>
              <a:buChar char="q"/>
            </a:pPr>
            <a:r>
              <a:rPr lang="en-US" sz="1200" b="1" dirty="0">
                <a:effectLst/>
              </a:rPr>
              <a:t>COVID-19 Spike:</a:t>
            </a:r>
          </a:p>
          <a:p>
            <a:pPr marL="171450" indent="-171450" defTabSz="914400">
              <a:lnSpc>
                <a:spcPct val="90000"/>
              </a:lnSpc>
              <a:spcAft>
                <a:spcPts val="600"/>
              </a:spcAft>
              <a:buFont typeface="Arial" panose="020B0604020202020204" pitchFamily="34" charset="0"/>
              <a:buChar char="•"/>
            </a:pPr>
            <a:r>
              <a:rPr lang="en-US" sz="1200" dirty="0">
                <a:effectLst/>
              </a:rPr>
              <a:t>The most significant volatility peak occurred in early 2020, aligning with the onset of the COVID-19 pandemic and the global market crash. Volatility rose above 3.5%, indicating extreme market uncertainty.</a:t>
            </a:r>
          </a:p>
          <a:p>
            <a:pPr marL="171450" indent="-171450" defTabSz="914400">
              <a:lnSpc>
                <a:spcPct val="90000"/>
              </a:lnSpc>
              <a:spcAft>
                <a:spcPts val="600"/>
              </a:spcAft>
              <a:buFont typeface="Wingdings" pitchFamily="2" charset="2"/>
              <a:buChar char="q"/>
            </a:pPr>
            <a:r>
              <a:rPr lang="en-US" sz="1200" b="1" dirty="0">
                <a:effectLst/>
              </a:rPr>
              <a:t>Post-2021 Volatility Upticks:</a:t>
            </a:r>
          </a:p>
          <a:p>
            <a:pPr marL="171450" indent="-171450" defTabSz="914400">
              <a:lnSpc>
                <a:spcPct val="90000"/>
              </a:lnSpc>
              <a:spcAft>
                <a:spcPts val="600"/>
              </a:spcAft>
              <a:buFont typeface="Arial" panose="020B0604020202020204" pitchFamily="34" charset="0"/>
              <a:buChar char="•"/>
            </a:pPr>
            <a:r>
              <a:rPr lang="en-US" sz="1200" dirty="0">
                <a:effectLst/>
              </a:rPr>
              <a:t>There are several spikes during 2022–2023, likely due to macroeconomic events (e.g., interest rate changes, tech sell-offs).</a:t>
            </a:r>
          </a:p>
          <a:p>
            <a:pPr marL="171450" indent="-171450" defTabSz="914400">
              <a:lnSpc>
                <a:spcPct val="90000"/>
              </a:lnSpc>
              <a:spcAft>
                <a:spcPts val="600"/>
              </a:spcAft>
              <a:buFont typeface="Wingdings" pitchFamily="2" charset="2"/>
              <a:buChar char="q"/>
            </a:pPr>
            <a:r>
              <a:rPr lang="en-US" sz="1200" b="1" dirty="0">
                <a:effectLst/>
              </a:rPr>
              <a:t>Low Volatility Periods:</a:t>
            </a:r>
          </a:p>
          <a:p>
            <a:pPr marL="171450" indent="-171450" defTabSz="914400">
              <a:lnSpc>
                <a:spcPct val="90000"/>
              </a:lnSpc>
              <a:spcAft>
                <a:spcPts val="600"/>
              </a:spcAft>
              <a:buFont typeface="Arial" panose="020B0604020202020204" pitchFamily="34" charset="0"/>
              <a:buChar char="•"/>
            </a:pPr>
            <a:r>
              <a:rPr lang="en-US" sz="1200" dirty="0">
                <a:effectLst/>
              </a:rPr>
              <a:t>Periods such as late 2019 and mid-2021 showed low volatility (&lt;1.0%), reflecting more stable market conditions. </a:t>
            </a:r>
            <a:endParaRPr lang="en-US" sz="1200" dirty="0"/>
          </a:p>
        </p:txBody>
      </p:sp>
      <p:sp>
        <p:nvSpPr>
          <p:cNvPr id="8" name="Rectangle 2">
            <a:extLst>
              <a:ext uri="{FF2B5EF4-FFF2-40B4-BE49-F238E27FC236}">
                <a16:creationId xmlns:a16="http://schemas.microsoft.com/office/drawing/2014/main" id="{147383FB-89EA-653C-45D9-8EFC72946E88}"/>
              </a:ext>
            </a:extLst>
          </p:cNvPr>
          <p:cNvSpPr>
            <a:spLocks noChangeArrowheads="1"/>
          </p:cNvSpPr>
          <p:nvPr/>
        </p:nvSpPr>
        <p:spPr bwMode="auto">
          <a:xfrm>
            <a:off x="914400" y="316991"/>
            <a:ext cx="80467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8C6956DB-1D29-1265-1CA0-FA8C0BBF64F0}"/>
              </a:ext>
            </a:extLst>
          </p:cNvPr>
          <p:cNvSpPr>
            <a:spLocks noChangeArrowheads="1"/>
          </p:cNvSpPr>
          <p:nvPr/>
        </p:nvSpPr>
        <p:spPr bwMode="auto">
          <a:xfrm>
            <a:off x="1121664" y="30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9" name="Picture 1" descr="A graph with blue lines&#10;&#10;AI-generated content may be incorrect.">
            <a:extLst>
              <a:ext uri="{FF2B5EF4-FFF2-40B4-BE49-F238E27FC236}">
                <a16:creationId xmlns:a16="http://schemas.microsoft.com/office/drawing/2014/main" id="{57894E7D-6B3B-AF89-4083-28F343A770E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96641" y="362710"/>
            <a:ext cx="5185405" cy="308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1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7" name="Rectangle 514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Rectangle 51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9" name="Rectangle 51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Rectangle 514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51" name="Freeform: Shape 51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46" name="Rectangle 514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77E000-391E-E940-F122-259B2F34E517}"/>
              </a:ext>
            </a:extLst>
          </p:cNvPr>
          <p:cNvSpPr txBox="1"/>
          <p:nvPr/>
        </p:nvSpPr>
        <p:spPr>
          <a:xfrm>
            <a:off x="1" y="586855"/>
            <a:ext cx="2751066" cy="338749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2800" kern="1200" dirty="0">
                <a:solidFill>
                  <a:srgbClr val="FFFFFF"/>
                </a:solidFill>
                <a:latin typeface="+mj-lt"/>
                <a:ea typeface="+mj-ea"/>
                <a:cs typeface="+mj-cs"/>
              </a:rPr>
              <a:t>Autocorrelation of Returns</a:t>
            </a:r>
          </a:p>
        </p:txBody>
      </p:sp>
      <p:sp>
        <p:nvSpPr>
          <p:cNvPr id="9" name="TextBox 8">
            <a:extLst>
              <a:ext uri="{FF2B5EF4-FFF2-40B4-BE49-F238E27FC236}">
                <a16:creationId xmlns:a16="http://schemas.microsoft.com/office/drawing/2014/main" id="{7B6D9C38-3634-78D8-314F-CE9C9AC5EB56}"/>
              </a:ext>
            </a:extLst>
          </p:cNvPr>
          <p:cNvSpPr txBox="1"/>
          <p:nvPr/>
        </p:nvSpPr>
        <p:spPr>
          <a:xfrm>
            <a:off x="3292784" y="3631694"/>
            <a:ext cx="5848930" cy="2948240"/>
          </a:xfrm>
          <a:prstGeom prst="rect">
            <a:avLst/>
          </a:prstGeom>
        </p:spPr>
        <p:txBody>
          <a:bodyPr vert="horz" lIns="91440" tIns="45720" rIns="91440" bIns="45720" rtlCol="0" anchor="ctr">
            <a:normAutofit/>
          </a:bodyPr>
          <a:lstStyle/>
          <a:p>
            <a:pPr defTabSz="914400">
              <a:lnSpc>
                <a:spcPct val="90000"/>
              </a:lnSpc>
              <a:spcAft>
                <a:spcPts val="600"/>
              </a:spcAft>
            </a:pPr>
            <a:r>
              <a:rPr lang="en-US" sz="1700" dirty="0"/>
              <a:t>The autocorrelation function (ACF) plot of daily return percentages shows no statistically significant autocorrelation beyond lag 0. This suggests that returns are largely uncorrelated over time and behave like a white noise process. Such behavior aligns with the random walk hypothesis and implies that short-term momentum or reversal strategies may not be effective for this dataset.</a:t>
            </a:r>
          </a:p>
        </p:txBody>
      </p:sp>
      <p:pic>
        <p:nvPicPr>
          <p:cNvPr id="5122" name="Picture 2">
            <a:extLst>
              <a:ext uri="{FF2B5EF4-FFF2-40B4-BE49-F238E27FC236}">
                <a16:creationId xmlns:a16="http://schemas.microsoft.com/office/drawing/2014/main" id="{6355EAB1-C42B-2F1D-C5DF-346503F6AD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40352" y="643335"/>
            <a:ext cx="3621024" cy="258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96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456471-8C82-C895-C352-6F13E07F0308}"/>
              </a:ext>
            </a:extLst>
          </p:cNvPr>
          <p:cNvSpPr txBox="1"/>
          <p:nvPr/>
        </p:nvSpPr>
        <p:spPr>
          <a:xfrm>
            <a:off x="350041" y="586855"/>
            <a:ext cx="2401025" cy="338749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500" kern="1200" dirty="0">
                <a:solidFill>
                  <a:srgbClr val="FFFFFF"/>
                </a:solidFill>
                <a:latin typeface="+mj-lt"/>
                <a:ea typeface="+mj-ea"/>
                <a:cs typeface="+mj-cs"/>
              </a:rPr>
              <a:t>Decision-Making Insights</a:t>
            </a:r>
          </a:p>
        </p:txBody>
      </p:sp>
      <p:sp>
        <p:nvSpPr>
          <p:cNvPr id="42" name="TextBox 41">
            <a:extLst>
              <a:ext uri="{FF2B5EF4-FFF2-40B4-BE49-F238E27FC236}">
                <a16:creationId xmlns:a16="http://schemas.microsoft.com/office/drawing/2014/main" id="{13E20556-A416-4CDD-F40B-DDF6474CFCC7}"/>
              </a:ext>
            </a:extLst>
          </p:cNvPr>
          <p:cNvSpPr txBox="1"/>
          <p:nvPr/>
        </p:nvSpPr>
        <p:spPr>
          <a:xfrm>
            <a:off x="3607694" y="649480"/>
            <a:ext cx="4916510" cy="5546047"/>
          </a:xfrm>
          <a:prstGeom prst="rect">
            <a:avLst/>
          </a:prstGeom>
        </p:spPr>
        <p:txBody>
          <a:bodyPr vert="horz" lIns="91440" tIns="45720" rIns="91440" bIns="45720" rtlCol="0" anchor="ctr">
            <a:normAutofit/>
          </a:bodyPr>
          <a:lstStyle/>
          <a:p>
            <a:pPr marL="57150" indent="-285750" defTabSz="914400">
              <a:lnSpc>
                <a:spcPct val="90000"/>
              </a:lnSpc>
              <a:spcAft>
                <a:spcPts val="600"/>
              </a:spcAft>
              <a:buFont typeface="Wingdings" pitchFamily="2" charset="2"/>
              <a:buChar char="q"/>
            </a:pPr>
            <a:r>
              <a:rPr lang="en-US" sz="1600" b="1" dirty="0"/>
              <a:t>Trading Strategy Design</a:t>
            </a:r>
          </a:p>
          <a:p>
            <a:pPr indent="-228600" defTabSz="914400">
              <a:lnSpc>
                <a:spcPct val="90000"/>
              </a:lnSpc>
              <a:spcAft>
                <a:spcPts val="600"/>
              </a:spcAft>
              <a:buFont typeface="Arial" panose="020B0604020202020204" pitchFamily="34" charset="0"/>
              <a:buChar char="•"/>
            </a:pPr>
            <a:r>
              <a:rPr lang="en-US" sz="1400" dirty="0"/>
              <a:t>Avoid momentum strategies: Weak autocorrelation implies past returns are not predictive.</a:t>
            </a:r>
          </a:p>
          <a:p>
            <a:pPr indent="-228600" defTabSz="914400">
              <a:lnSpc>
                <a:spcPct val="90000"/>
              </a:lnSpc>
              <a:spcAft>
                <a:spcPts val="600"/>
              </a:spcAft>
              <a:buFont typeface="Arial" panose="020B0604020202020204" pitchFamily="34" charset="0"/>
              <a:buChar char="•"/>
            </a:pPr>
            <a:r>
              <a:rPr lang="en-US" sz="1400" dirty="0"/>
              <a:t>Monitor overnight gaps: Large opening moves (gap values) are informative for daily performance and should be incorporated into short-term strategies.</a:t>
            </a:r>
          </a:p>
          <a:p>
            <a:pPr defTabSz="914400">
              <a:lnSpc>
                <a:spcPct val="90000"/>
              </a:lnSpc>
              <a:spcAft>
                <a:spcPts val="600"/>
              </a:spcAft>
            </a:pPr>
            <a:endParaRPr lang="en-US" sz="1400" dirty="0"/>
          </a:p>
          <a:p>
            <a:pPr marL="57150" indent="-285750" defTabSz="914400">
              <a:lnSpc>
                <a:spcPct val="90000"/>
              </a:lnSpc>
              <a:spcAft>
                <a:spcPts val="600"/>
              </a:spcAft>
              <a:buFont typeface="Wingdings" pitchFamily="2" charset="2"/>
              <a:buChar char="q"/>
            </a:pPr>
            <a:r>
              <a:rPr lang="en-US" sz="1600" b="1" dirty="0"/>
              <a:t>Risk Management</a:t>
            </a:r>
          </a:p>
          <a:p>
            <a:pPr indent="-228600" defTabSz="914400">
              <a:lnSpc>
                <a:spcPct val="90000"/>
              </a:lnSpc>
              <a:spcAft>
                <a:spcPts val="600"/>
              </a:spcAft>
              <a:buFont typeface="Arial" panose="020B0604020202020204" pitchFamily="34" charset="0"/>
              <a:buChar char="•"/>
            </a:pPr>
            <a:r>
              <a:rPr lang="en-US" sz="1400" dirty="0"/>
              <a:t>Use volatility-adjusted position sizing: Since volatility is clustered, during high-volatility periods, reduce position size to control risk.</a:t>
            </a:r>
          </a:p>
          <a:p>
            <a:pPr indent="-228600" defTabSz="914400">
              <a:lnSpc>
                <a:spcPct val="90000"/>
              </a:lnSpc>
              <a:spcAft>
                <a:spcPts val="600"/>
              </a:spcAft>
              <a:buFont typeface="Arial" panose="020B0604020202020204" pitchFamily="34" charset="0"/>
              <a:buChar char="•"/>
            </a:pPr>
            <a:r>
              <a:rPr lang="en-US" sz="1400" dirty="0"/>
              <a:t>Implement stop-loss limits based on historical drawdown (e.g., 0.5% to 1%) to mitigate losses beyond typical </a:t>
            </a:r>
            <a:r>
              <a:rPr lang="en-US" sz="1400" dirty="0" err="1"/>
              <a:t>behaviour</a:t>
            </a:r>
            <a:r>
              <a:rPr lang="en-US" sz="1400" dirty="0"/>
              <a:t>.</a:t>
            </a:r>
          </a:p>
          <a:p>
            <a:pPr defTabSz="914400">
              <a:lnSpc>
                <a:spcPct val="90000"/>
              </a:lnSpc>
              <a:spcAft>
                <a:spcPts val="600"/>
              </a:spcAft>
            </a:pPr>
            <a:r>
              <a:rPr lang="en-US" sz="1400" dirty="0"/>
              <a:t>	</a:t>
            </a:r>
          </a:p>
          <a:p>
            <a:pPr marL="285750" indent="-285750" defTabSz="914400">
              <a:lnSpc>
                <a:spcPct val="90000"/>
              </a:lnSpc>
              <a:spcAft>
                <a:spcPts val="600"/>
              </a:spcAft>
              <a:buFont typeface="Wingdings" pitchFamily="2" charset="2"/>
              <a:buChar char="q"/>
            </a:pPr>
            <a:r>
              <a:rPr lang="en-US" sz="1600" b="1" dirty="0"/>
              <a:t>Portfolio Construction</a:t>
            </a:r>
          </a:p>
          <a:p>
            <a:pPr indent="-228600" defTabSz="914400">
              <a:lnSpc>
                <a:spcPct val="90000"/>
              </a:lnSpc>
              <a:spcAft>
                <a:spcPts val="600"/>
              </a:spcAft>
              <a:buFont typeface="Arial" panose="020B0604020202020204" pitchFamily="34" charset="0"/>
              <a:buChar char="•"/>
            </a:pPr>
            <a:r>
              <a:rPr lang="en-US" sz="1400" dirty="0"/>
              <a:t>Diversify to mitigate fat-tail risk: Heavy tails in return distribution warrant diversification across uncorrelated assets.</a:t>
            </a:r>
          </a:p>
          <a:p>
            <a:pPr indent="-228600" defTabSz="914400">
              <a:lnSpc>
                <a:spcPct val="90000"/>
              </a:lnSpc>
              <a:spcAft>
                <a:spcPts val="600"/>
              </a:spcAft>
              <a:buFont typeface="Arial" panose="020B0604020202020204" pitchFamily="34" charset="0"/>
              <a:buChar char="•"/>
            </a:pPr>
            <a:r>
              <a:rPr lang="en-US" sz="1400" dirty="0"/>
              <a:t>Incorporate risk-based allocation: Consider volatility and drawdown data when assigning portfolio weights.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58048B4-3F65-4EB9-ABA8-099353BE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B72A764-D1C7-41A2-6968-B75AD46613CF}"/>
              </a:ext>
            </a:extLst>
          </p:cNvPr>
          <p:cNvSpPr txBox="1"/>
          <p:nvPr/>
        </p:nvSpPr>
        <p:spPr>
          <a:xfrm>
            <a:off x="549426" y="4237702"/>
            <a:ext cx="7897738" cy="1949813"/>
          </a:xfrm>
          <a:prstGeom prst="rect">
            <a:avLst/>
          </a:prstGeom>
        </p:spPr>
        <p:txBody>
          <a:bodyPr vert="horz" lIns="91440" tIns="45720" rIns="91440" bIns="45720" rtlCol="0" anchor="t">
            <a:normAutofit lnSpcReduction="10000"/>
          </a:bodyPr>
          <a:lstStyle/>
          <a:p>
            <a:pPr defTabSz="914400">
              <a:lnSpc>
                <a:spcPct val="90000"/>
              </a:lnSpc>
              <a:spcBef>
                <a:spcPts val="1000"/>
              </a:spcBef>
              <a:spcAft>
                <a:spcPts val="600"/>
              </a:spcAft>
            </a:pPr>
            <a:r>
              <a:rPr lang="en-US" b="1" i="0" u="none" strike="noStrike">
                <a:effectLst/>
              </a:rPr>
              <a:t>Future Work:</a:t>
            </a:r>
          </a:p>
          <a:p>
            <a:pPr defTabSz="914400">
              <a:lnSpc>
                <a:spcPct val="90000"/>
              </a:lnSpc>
              <a:spcBef>
                <a:spcPts val="1000"/>
              </a:spcBef>
              <a:spcAft>
                <a:spcPts val="600"/>
              </a:spcAft>
            </a:pPr>
            <a:r>
              <a:rPr lang="en-US" i="0" u="none" strike="noStrike">
                <a:effectLst/>
              </a:rPr>
              <a:t>Include additional variables: sector index, VIX, or Fed interest rate</a:t>
            </a:r>
          </a:p>
          <a:p>
            <a:pPr defTabSz="914400">
              <a:lnSpc>
                <a:spcPct val="90000"/>
              </a:lnSpc>
              <a:spcBef>
                <a:spcPts val="1000"/>
              </a:spcBef>
              <a:spcAft>
                <a:spcPts val="600"/>
              </a:spcAft>
            </a:pPr>
            <a:r>
              <a:rPr lang="en-US" i="0" u="none" strike="noStrike">
                <a:effectLst/>
              </a:rPr>
              <a:t>Apply machine learning models like Random Forest, Gradient Boosting, or LSTM networks</a:t>
            </a:r>
          </a:p>
          <a:p>
            <a:pPr defTabSz="914400">
              <a:lnSpc>
                <a:spcPct val="90000"/>
              </a:lnSpc>
              <a:spcBef>
                <a:spcPts val="1000"/>
              </a:spcBef>
              <a:spcAft>
                <a:spcPts val="600"/>
              </a:spcAft>
            </a:pPr>
            <a:r>
              <a:rPr lang="en-GB"/>
              <a:t>Expand dataset across more stocks and markets</a:t>
            </a:r>
          </a:p>
          <a:p>
            <a:pPr defTabSz="914400">
              <a:lnSpc>
                <a:spcPct val="90000"/>
              </a:lnSpc>
              <a:spcBef>
                <a:spcPts val="1000"/>
              </a:spcBef>
              <a:spcAft>
                <a:spcPts val="600"/>
              </a:spcAft>
            </a:pPr>
            <a:endParaRPr lang="en-US" i="0" u="none" strike="noStrike" dirty="0">
              <a:effectLst/>
            </a:endParaRPr>
          </a:p>
        </p:txBody>
      </p:sp>
      <p:cxnSp>
        <p:nvCxnSpPr>
          <p:cNvPr id="39" name="Straight Connector 38">
            <a:extLst>
              <a:ext uri="{FF2B5EF4-FFF2-40B4-BE49-F238E27FC236}">
                <a16:creationId xmlns:a16="http://schemas.microsoft.com/office/drawing/2014/main" id="{3C86DB23-FEFE-4C3A-88FA-8E855AB1E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426" y="246028"/>
            <a:ext cx="191621"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B22FAF-4B4F-40B1-97FF-67CD036C8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0330" y="6522756"/>
            <a:ext cx="8037891"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8488D89-E3BB-4E60-BF44-5F0BE92E3F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44791" y="6400800"/>
            <a:ext cx="338328" cy="240175"/>
            <a:chOff x="4089400" y="933450"/>
            <a:chExt cx="338328" cy="341938"/>
          </a:xfrm>
        </p:grpSpPr>
        <p:cxnSp>
          <p:nvCxnSpPr>
            <p:cNvPr id="34" name="Straight Connector 33">
              <a:extLst>
                <a:ext uri="{FF2B5EF4-FFF2-40B4-BE49-F238E27FC236}">
                  <a16:creationId xmlns:a16="http://schemas.microsoft.com/office/drawing/2014/main" id="{98FA7B87-C151-46CF-9E07-DD4FD9717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9EB480-500C-4A3E-BED3-513B88DB01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3EDA7F0-99C6-AB7B-CE6F-27136666060F}"/>
              </a:ext>
            </a:extLst>
          </p:cNvPr>
          <p:cNvSpPr txBox="1"/>
          <p:nvPr/>
        </p:nvSpPr>
        <p:spPr>
          <a:xfrm>
            <a:off x="549426" y="993296"/>
            <a:ext cx="2370089" cy="1521848"/>
          </a:xfrm>
          <a:prstGeom prst="rect">
            <a:avLst/>
          </a:prstGeom>
        </p:spPr>
        <p:txBody>
          <a:bodyPr vert="horz" lIns="91440" tIns="45720" rIns="91440" bIns="45720" rtlCol="0" anchor="b">
            <a:noAutofit/>
          </a:bodyPr>
          <a:lstStyle/>
          <a:p>
            <a:pPr defTabSz="914400">
              <a:lnSpc>
                <a:spcPct val="90000"/>
              </a:lnSpc>
              <a:spcBef>
                <a:spcPts val="1000"/>
              </a:spcBef>
            </a:pPr>
            <a:r>
              <a:rPr lang="en-US" sz="2200" b="1" i="0" u="none" strike="noStrike" kern="1200">
                <a:effectLst/>
                <a:latin typeface="+mn-lt"/>
                <a:ea typeface="+mn-ea"/>
                <a:cs typeface="+mn-cs"/>
              </a:rPr>
              <a:t>Discussion and Recommendations</a:t>
            </a:r>
            <a:endParaRPr lang="en-US" sz="2200" b="1" i="0" u="none" strike="noStrike" kern="1200" dirty="0">
              <a:effectLst/>
              <a:latin typeface="+mn-lt"/>
              <a:ea typeface="+mn-ea"/>
              <a:cs typeface="+mn-cs"/>
            </a:endParaRPr>
          </a:p>
        </p:txBody>
      </p:sp>
      <p:sp>
        <p:nvSpPr>
          <p:cNvPr id="13" name="TextBox 12">
            <a:extLst>
              <a:ext uri="{FF2B5EF4-FFF2-40B4-BE49-F238E27FC236}">
                <a16:creationId xmlns:a16="http://schemas.microsoft.com/office/drawing/2014/main" id="{DA4C0361-7256-81B6-843C-EF5FD495CB09}"/>
              </a:ext>
            </a:extLst>
          </p:cNvPr>
          <p:cNvSpPr txBox="1"/>
          <p:nvPr/>
        </p:nvSpPr>
        <p:spPr>
          <a:xfrm>
            <a:off x="3564030" y="540503"/>
            <a:ext cx="5429706" cy="2308324"/>
          </a:xfrm>
          <a:prstGeom prst="rect">
            <a:avLst/>
          </a:prstGeom>
          <a:noFill/>
        </p:spPr>
        <p:txBody>
          <a:bodyPr wrap="square">
            <a:spAutoFit/>
          </a:bodyPr>
          <a:lstStyle/>
          <a:p>
            <a:pPr algn="l">
              <a:spcAft>
                <a:spcPts val="600"/>
              </a:spcAft>
            </a:pPr>
            <a:r>
              <a:rPr lang="en-GB" b="1" i="0" u="none" strike="noStrike">
                <a:solidFill>
                  <a:srgbClr val="000000"/>
                </a:solidFill>
                <a:effectLst/>
              </a:rPr>
              <a:t>Limitations:</a:t>
            </a:r>
          </a:p>
          <a:p>
            <a:pPr algn="l">
              <a:spcAft>
                <a:spcPts val="600"/>
              </a:spcAft>
            </a:pPr>
            <a:endParaRPr lang="en-GB" sz="800" b="1" i="0" u="none" strike="noStrike">
              <a:solidFill>
                <a:srgbClr val="000000"/>
              </a:solidFill>
              <a:effectLst/>
            </a:endParaRPr>
          </a:p>
          <a:p>
            <a:pPr algn="l">
              <a:spcAft>
                <a:spcPts val="600"/>
              </a:spcAft>
            </a:pPr>
            <a:r>
              <a:rPr lang="en-GB" i="0" u="none" strike="noStrike">
                <a:solidFill>
                  <a:srgbClr val="000000"/>
                </a:solidFill>
                <a:effectLst/>
              </a:rPr>
              <a:t>The dataset lacks external variables such as macroeconomic indicators, news sentiment, or technical indicators (e.g., RSI, moving averages).</a:t>
            </a:r>
          </a:p>
          <a:p>
            <a:pPr algn="l">
              <a:spcAft>
                <a:spcPts val="600"/>
              </a:spcAft>
            </a:pPr>
            <a:endParaRPr lang="en-GB" sz="800" i="0" u="none" strike="noStrike">
              <a:solidFill>
                <a:srgbClr val="000000"/>
              </a:solidFill>
              <a:effectLst/>
            </a:endParaRPr>
          </a:p>
          <a:p>
            <a:pPr algn="l">
              <a:spcAft>
                <a:spcPts val="600"/>
              </a:spcAft>
            </a:pPr>
            <a:r>
              <a:rPr lang="en-GB" i="0" u="none" strike="noStrike">
                <a:solidFill>
                  <a:srgbClr val="000000"/>
                </a:solidFill>
                <a:effectLst/>
              </a:rPr>
              <a:t>Linear modeling fails to capture non-linear market behaviour.</a:t>
            </a:r>
            <a:endParaRPr lang="en-GB" i="0" u="none" strike="noStrike" dirty="0">
              <a:solidFill>
                <a:srgbClr val="000000"/>
              </a:solidFill>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429000"/>
            <a:ext cx="2468166" cy="2452687"/>
          </a:xfrm>
        </p:spPr>
        <p:txBody>
          <a:bodyPr anchor="ctr">
            <a:normAutofit/>
          </a:bodyPr>
          <a:lstStyle/>
          <a:p>
            <a:r>
              <a:rPr lang="en-GB" sz="3100" b="1" dirty="0"/>
              <a:t>Conclusion</a:t>
            </a:r>
          </a:p>
        </p:txBody>
      </p:sp>
      <p:pic>
        <p:nvPicPr>
          <p:cNvPr id="5" name="Picture 4" descr="Digital financial graph">
            <a:extLst>
              <a:ext uri="{FF2B5EF4-FFF2-40B4-BE49-F238E27FC236}">
                <a16:creationId xmlns:a16="http://schemas.microsoft.com/office/drawing/2014/main" id="{ED635BB9-5BDC-355F-A541-58061D40677D}"/>
              </a:ext>
            </a:extLst>
          </p:cNvPr>
          <p:cNvPicPr>
            <a:picLocks noChangeAspect="1"/>
          </p:cNvPicPr>
          <p:nvPr/>
        </p:nvPicPr>
        <p:blipFill>
          <a:blip r:embed="rId2"/>
          <a:srcRect t="26036" b="1822"/>
          <a:stretch>
            <a:fillRect/>
          </a:stretch>
        </p:blipFill>
        <p:spPr>
          <a:xfrm>
            <a:off x="20" y="11"/>
            <a:ext cx="9143980" cy="2304278"/>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3194304" y="2401824"/>
            <a:ext cx="5791200" cy="4315968"/>
          </a:xfrm>
        </p:spPr>
        <p:txBody>
          <a:bodyPr anchor="ctr">
            <a:normAutofit/>
          </a:bodyPr>
          <a:lstStyle/>
          <a:p>
            <a:pPr>
              <a:lnSpc>
                <a:spcPct val="90000"/>
              </a:lnSpc>
            </a:pPr>
            <a:endParaRPr lang="en-GB" sz="1600" dirty="0"/>
          </a:p>
          <a:p>
            <a:pPr marL="0" indent="0">
              <a:lnSpc>
                <a:spcPct val="90000"/>
              </a:lnSpc>
              <a:spcAft>
                <a:spcPts val="1200"/>
              </a:spcAft>
              <a:buNone/>
              <a:defRPr sz="1800">
                <a:solidFill>
                  <a:srgbClr val="000000"/>
                </a:solidFill>
              </a:defRPr>
            </a:pPr>
            <a:r>
              <a:rPr lang="en-GB" sz="1600" dirty="0"/>
              <a:t>📊 </a:t>
            </a:r>
            <a:r>
              <a:rPr lang="en-GB" sz="1600" b="1" dirty="0"/>
              <a:t>Summary of Findings</a:t>
            </a:r>
          </a:p>
          <a:p>
            <a:pPr>
              <a:lnSpc>
                <a:spcPct val="90000"/>
              </a:lnSpc>
              <a:spcAft>
                <a:spcPts val="1200"/>
              </a:spcAft>
              <a:defRPr sz="1800">
                <a:solidFill>
                  <a:srgbClr val="000000"/>
                </a:solidFill>
              </a:defRPr>
            </a:pPr>
            <a:r>
              <a:rPr lang="en-GB" sz="1600" dirty="0"/>
              <a:t>Daily returns are mostly stable with minimal overnight gaps.</a:t>
            </a:r>
          </a:p>
          <a:p>
            <a:pPr>
              <a:lnSpc>
                <a:spcPct val="90000"/>
              </a:lnSpc>
              <a:spcAft>
                <a:spcPts val="1200"/>
              </a:spcAft>
              <a:defRPr sz="1800">
                <a:solidFill>
                  <a:srgbClr val="000000"/>
                </a:solidFill>
              </a:defRPr>
            </a:pPr>
            <a:r>
              <a:rPr lang="en-GB" sz="1600" dirty="0"/>
              <a:t>Volatility clustering observed — high-volatility days tend to follow each other.</a:t>
            </a:r>
          </a:p>
          <a:p>
            <a:pPr>
              <a:lnSpc>
                <a:spcPct val="90000"/>
              </a:lnSpc>
              <a:spcAft>
                <a:spcPts val="1200"/>
              </a:spcAft>
              <a:defRPr sz="1800">
                <a:solidFill>
                  <a:srgbClr val="000000"/>
                </a:solidFill>
              </a:defRPr>
            </a:pPr>
            <a:r>
              <a:rPr lang="en-GB" sz="1600" dirty="0"/>
              <a:t>Returns show low autocorrelation, consistent with efficient market </a:t>
            </a:r>
            <a:r>
              <a:rPr lang="en-GB" sz="1600" dirty="0" err="1"/>
              <a:t>behavior</a:t>
            </a:r>
            <a:r>
              <a:rPr lang="en-GB" sz="1600" dirty="0"/>
              <a:t>.</a:t>
            </a:r>
          </a:p>
          <a:p>
            <a:pPr marL="0" indent="0">
              <a:lnSpc>
                <a:spcPct val="90000"/>
              </a:lnSpc>
              <a:spcAft>
                <a:spcPts val="1200"/>
              </a:spcAft>
              <a:buNone/>
              <a:defRPr sz="1800">
                <a:solidFill>
                  <a:srgbClr val="000000"/>
                </a:solidFill>
              </a:defRPr>
            </a:pPr>
            <a:r>
              <a:rPr lang="en-GB" sz="1600" dirty="0"/>
              <a:t>⚠️ </a:t>
            </a:r>
            <a:r>
              <a:rPr lang="en-GB" sz="1600" b="1" dirty="0"/>
              <a:t>Risk Profile</a:t>
            </a:r>
          </a:p>
          <a:p>
            <a:pPr>
              <a:lnSpc>
                <a:spcPct val="90000"/>
              </a:lnSpc>
              <a:spcAft>
                <a:spcPts val="1200"/>
              </a:spcAft>
              <a:defRPr sz="1800">
                <a:solidFill>
                  <a:srgbClr val="000000"/>
                </a:solidFill>
              </a:defRPr>
            </a:pPr>
            <a:r>
              <a:rPr lang="en-GB" sz="1600" dirty="0"/>
              <a:t>Short-term risk is low, but rare large losses do occur.</a:t>
            </a:r>
          </a:p>
          <a:p>
            <a:pPr>
              <a:lnSpc>
                <a:spcPct val="90000"/>
              </a:lnSpc>
              <a:spcAft>
                <a:spcPts val="1200"/>
              </a:spcAft>
              <a:defRPr sz="1800">
                <a:solidFill>
                  <a:srgbClr val="000000"/>
                </a:solidFill>
              </a:defRPr>
            </a:pPr>
            <a:r>
              <a:rPr lang="en-GB" sz="1600" dirty="0"/>
              <a:t>Distribution tails highlight the importance of robust risk management.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dirty="0"/>
              <a:t>How the Company Benefits</a:t>
            </a:r>
          </a:p>
        </p:txBody>
      </p:sp>
      <p:sp>
        <p:nvSpPr>
          <p:cNvPr id="3" name="Content Placeholder 2"/>
          <p:cNvSpPr>
            <a:spLocks noGrp="1"/>
          </p:cNvSpPr>
          <p:nvPr>
            <p:ph idx="1"/>
          </p:nvPr>
        </p:nvSpPr>
        <p:spPr>
          <a:xfrm>
            <a:off x="195073" y="2636195"/>
            <a:ext cx="4706112" cy="3728029"/>
          </a:xfrm>
        </p:spPr>
        <p:txBody>
          <a:bodyPr anchor="ctr">
            <a:normAutofit/>
          </a:bodyPr>
          <a:lstStyle/>
          <a:p>
            <a:pPr>
              <a:lnSpc>
                <a:spcPct val="90000"/>
              </a:lnSpc>
            </a:pPr>
            <a:endParaRPr lang="en-GB" sz="1400" dirty="0"/>
          </a:p>
          <a:p>
            <a:pPr>
              <a:lnSpc>
                <a:spcPct val="90000"/>
              </a:lnSpc>
              <a:spcAft>
                <a:spcPts val="1200"/>
              </a:spcAft>
              <a:defRPr sz="1800">
                <a:solidFill>
                  <a:srgbClr val="000000"/>
                </a:solidFill>
              </a:defRPr>
            </a:pPr>
            <a:r>
              <a:rPr lang="en-GB" sz="1400" dirty="0"/>
              <a:t>Data-driven investment decisions for optimal buy/sell timing</a:t>
            </a:r>
          </a:p>
          <a:p>
            <a:pPr>
              <a:lnSpc>
                <a:spcPct val="90000"/>
              </a:lnSpc>
              <a:spcAft>
                <a:spcPts val="1200"/>
              </a:spcAft>
              <a:defRPr sz="1800">
                <a:solidFill>
                  <a:srgbClr val="000000"/>
                </a:solidFill>
              </a:defRPr>
            </a:pPr>
            <a:r>
              <a:rPr lang="en-GB" sz="1400" dirty="0"/>
              <a:t>Risk management through volatility and stop-loss insights</a:t>
            </a:r>
          </a:p>
          <a:p>
            <a:pPr>
              <a:lnSpc>
                <a:spcPct val="90000"/>
              </a:lnSpc>
              <a:spcAft>
                <a:spcPts val="1200"/>
              </a:spcAft>
              <a:defRPr sz="1800">
                <a:solidFill>
                  <a:srgbClr val="000000"/>
                </a:solidFill>
              </a:defRPr>
            </a:pPr>
            <a:r>
              <a:rPr lang="en-GB" sz="1400" dirty="0"/>
              <a:t>Trading strategy optimization using key price drivers</a:t>
            </a:r>
          </a:p>
          <a:p>
            <a:pPr>
              <a:lnSpc>
                <a:spcPct val="90000"/>
              </a:lnSpc>
              <a:spcAft>
                <a:spcPts val="1200"/>
              </a:spcAft>
              <a:defRPr sz="1800">
                <a:solidFill>
                  <a:srgbClr val="000000"/>
                </a:solidFill>
              </a:defRPr>
            </a:pPr>
            <a:r>
              <a:rPr lang="en-GB" sz="1400" dirty="0"/>
              <a:t>Market </a:t>
            </a:r>
            <a:r>
              <a:rPr lang="en-GB" sz="1400" dirty="0" err="1"/>
              <a:t>behavior</a:t>
            </a:r>
            <a:r>
              <a:rPr lang="en-GB" sz="1400" dirty="0"/>
              <a:t> understanding via trend and seasonality analysis</a:t>
            </a:r>
          </a:p>
          <a:p>
            <a:pPr>
              <a:lnSpc>
                <a:spcPct val="90000"/>
              </a:lnSpc>
              <a:spcAft>
                <a:spcPts val="1200"/>
              </a:spcAft>
              <a:defRPr sz="1800">
                <a:solidFill>
                  <a:srgbClr val="000000"/>
                </a:solidFill>
              </a:defRPr>
            </a:pPr>
            <a:r>
              <a:rPr lang="en-GB" sz="1400" dirty="0"/>
              <a:t>Scalable, reusable framework for diverse assets</a:t>
            </a:r>
          </a:p>
          <a:p>
            <a:pPr>
              <a:lnSpc>
                <a:spcPct val="90000"/>
              </a:lnSpc>
              <a:spcAft>
                <a:spcPts val="1200"/>
              </a:spcAft>
              <a:defRPr sz="1800">
                <a:solidFill>
                  <a:srgbClr val="000000"/>
                </a:solidFill>
              </a:defRPr>
            </a:pPr>
            <a:r>
              <a:rPr lang="en-GB" sz="1400" dirty="0"/>
              <a:t>Foundation for advanced AI/ML integration</a:t>
            </a:r>
          </a:p>
          <a:p>
            <a:pPr>
              <a:lnSpc>
                <a:spcPct val="90000"/>
              </a:lnSpc>
              <a:spcAft>
                <a:spcPts val="1200"/>
              </a:spcAft>
              <a:defRPr sz="1800">
                <a:solidFill>
                  <a:srgbClr val="000000"/>
                </a:solidFill>
              </a:defRPr>
            </a:pPr>
            <a:r>
              <a:rPr lang="en-GB" sz="1400" dirty="0"/>
              <a:t>Increased efficiency by automating analysis</a:t>
            </a:r>
          </a:p>
          <a:p>
            <a:pPr>
              <a:lnSpc>
                <a:spcPct val="90000"/>
              </a:lnSpc>
              <a:spcAft>
                <a:spcPts val="1200"/>
              </a:spcAft>
              <a:defRPr sz="1800">
                <a:solidFill>
                  <a:srgbClr val="000000"/>
                </a:solidFill>
              </a:defRPr>
            </a:pPr>
            <a:r>
              <a:rPr lang="en-GB" sz="1400" dirty="0"/>
              <a:t>Competitive advantage with early and accurate insights</a:t>
            </a:r>
          </a:p>
        </p:txBody>
      </p:sp>
      <p:pic>
        <p:nvPicPr>
          <p:cNvPr id="5" name="Picture 4" descr="Desk with productivity items">
            <a:extLst>
              <a:ext uri="{FF2B5EF4-FFF2-40B4-BE49-F238E27FC236}">
                <a16:creationId xmlns:a16="http://schemas.microsoft.com/office/drawing/2014/main" id="{881D8CE3-6A8A-F89F-BF5A-F323D56A95D7}"/>
              </a:ext>
            </a:extLst>
          </p:cNvPr>
          <p:cNvPicPr>
            <a:picLocks noChangeAspect="1"/>
          </p:cNvPicPr>
          <p:nvPr/>
        </p:nvPicPr>
        <p:blipFill>
          <a:blip r:embed="rId2"/>
          <a:srcRect l="35350" r="20100" b="-2"/>
          <a:stretch>
            <a:fillRect/>
          </a:stretch>
        </p:blipFill>
        <p:spPr>
          <a:xfrm>
            <a:off x="5087472" y="1"/>
            <a:ext cx="4061646"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GB" sz="3500">
                <a:solidFill>
                  <a:srgbClr val="FFFFFF"/>
                </a:solidFill>
              </a:rPr>
              <a:t>Objectives</a:t>
            </a:r>
          </a:p>
        </p:txBody>
      </p:sp>
      <p:graphicFrame>
        <p:nvGraphicFramePr>
          <p:cNvPr id="6" name="Content Placeholder 2">
            <a:extLst>
              <a:ext uri="{FF2B5EF4-FFF2-40B4-BE49-F238E27FC236}">
                <a16:creationId xmlns:a16="http://schemas.microsoft.com/office/drawing/2014/main" id="{1CD2EBA7-D2B5-88EB-1153-DA13FFCDE914}"/>
              </a:ext>
            </a:extLst>
          </p:cNvPr>
          <p:cNvGraphicFramePr>
            <a:graphicFrameLocks noGrp="1"/>
          </p:cNvGraphicFramePr>
          <p:nvPr>
            <p:ph idx="1"/>
            <p:extLst>
              <p:ext uri="{D42A27DB-BD31-4B8C-83A1-F6EECF244321}">
                <p14:modId xmlns:p14="http://schemas.microsoft.com/office/powerpoint/2010/main" val="126630903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GB" sz="3500">
                <a:solidFill>
                  <a:srgbClr val="FFFFFF"/>
                </a:solidFill>
              </a:rPr>
              <a:t>Dataset Overview</a:t>
            </a:r>
          </a:p>
        </p:txBody>
      </p:sp>
      <p:sp>
        <p:nvSpPr>
          <p:cNvPr id="21" name="Content Placeholder 2"/>
          <p:cNvSpPr>
            <a:spLocks noGrp="1"/>
          </p:cNvSpPr>
          <p:nvPr>
            <p:ph idx="1"/>
          </p:nvPr>
        </p:nvSpPr>
        <p:spPr>
          <a:xfrm>
            <a:off x="3607694" y="649480"/>
            <a:ext cx="4916510" cy="5546047"/>
          </a:xfrm>
        </p:spPr>
        <p:txBody>
          <a:bodyPr anchor="ctr">
            <a:normAutofit/>
          </a:bodyPr>
          <a:lstStyle/>
          <a:p>
            <a:endParaRPr sz="1700" dirty="0"/>
          </a:p>
          <a:p>
            <a:pPr>
              <a:spcAft>
                <a:spcPts val="1200"/>
              </a:spcAft>
              <a:buFont typeface="Wingdings" pitchFamily="2" charset="2"/>
              <a:buChar char="v"/>
              <a:defRPr sz="1800">
                <a:solidFill>
                  <a:srgbClr val="000000"/>
                </a:solidFill>
              </a:defRPr>
            </a:pPr>
            <a:r>
              <a:rPr sz="1700" dirty="0"/>
              <a:t>Data Fields: Open, High, Low, Close, Adj Close, Volume, </a:t>
            </a:r>
            <a:r>
              <a:rPr lang="en-GB" sz="1700" dirty="0" err="1"/>
              <a:t>MS%change</a:t>
            </a:r>
            <a:endParaRPr sz="1700" dirty="0"/>
          </a:p>
          <a:p>
            <a:pPr>
              <a:spcAft>
                <a:spcPts val="1200"/>
              </a:spcAft>
              <a:buFont typeface="Wingdings" pitchFamily="2" charset="2"/>
              <a:buChar char="v"/>
              <a:defRPr sz="1800">
                <a:solidFill>
                  <a:srgbClr val="000000"/>
                </a:solidFill>
              </a:defRPr>
            </a:pPr>
            <a:r>
              <a:rPr sz="1700" dirty="0"/>
              <a:t>Derived Variables:</a:t>
            </a:r>
          </a:p>
          <a:p>
            <a:pPr>
              <a:spcAft>
                <a:spcPts val="1200"/>
              </a:spcAft>
              <a:defRPr sz="1800">
                <a:solidFill>
                  <a:srgbClr val="000000"/>
                </a:solidFill>
              </a:defRPr>
            </a:pPr>
            <a:r>
              <a:rPr lang="en-GB" sz="1700" dirty="0"/>
              <a:t> </a:t>
            </a:r>
            <a:r>
              <a:rPr lang="en-GB" sz="1700" dirty="0" err="1"/>
              <a:t>Price_Change</a:t>
            </a:r>
            <a:r>
              <a:rPr lang="en-GB" sz="1700" dirty="0"/>
              <a:t> = Close - Open</a:t>
            </a:r>
          </a:p>
          <a:p>
            <a:pPr>
              <a:spcAft>
                <a:spcPts val="1200"/>
              </a:spcAft>
              <a:defRPr sz="1800">
                <a:solidFill>
                  <a:srgbClr val="000000"/>
                </a:solidFill>
              </a:defRPr>
            </a:pPr>
            <a:r>
              <a:rPr lang="en-GB" sz="1700" dirty="0" err="1"/>
              <a:t>Price_Change</a:t>
            </a:r>
            <a:r>
              <a:rPr lang="en-GB" sz="1700" dirty="0"/>
              <a:t>_% = ((Close - Open) / Open) * 100</a:t>
            </a:r>
          </a:p>
          <a:p>
            <a:pPr>
              <a:spcAft>
                <a:spcPts val="1200"/>
              </a:spcAft>
              <a:defRPr sz="1800">
                <a:solidFill>
                  <a:srgbClr val="000000"/>
                </a:solidFill>
              </a:defRPr>
            </a:pPr>
            <a:r>
              <a:rPr lang="en-GB" sz="1700" dirty="0" err="1"/>
              <a:t>Price_Range</a:t>
            </a:r>
            <a:r>
              <a:rPr lang="en-GB" sz="1700" dirty="0"/>
              <a:t> = </a:t>
            </a:r>
            <a:r>
              <a:rPr lang="en-GB" sz="1700" kern="0" dirty="0">
                <a:effectLst/>
                <a:latin typeface="Times New Roman" panose="02020603050405020304" pitchFamily="18" charset="0"/>
                <a:ea typeface="Times New Roman" panose="02020603050405020304" pitchFamily="18" charset="0"/>
              </a:rPr>
              <a:t>High − Low (intraday range)</a:t>
            </a:r>
            <a:r>
              <a:rPr lang="en-GB" sz="1700" dirty="0">
                <a:effectLst/>
              </a:rPr>
              <a:t> </a:t>
            </a:r>
          </a:p>
          <a:p>
            <a:pPr>
              <a:spcAft>
                <a:spcPts val="1200"/>
              </a:spcAft>
              <a:defRPr sz="1800">
                <a:solidFill>
                  <a:srgbClr val="000000"/>
                </a:solidFill>
              </a:defRPr>
            </a:pPr>
            <a:r>
              <a:rPr lang="en-GB" sz="1700" dirty="0"/>
              <a:t>Gap = </a:t>
            </a:r>
            <a:r>
              <a:rPr lang="en-GB" sz="1700" kern="0" dirty="0">
                <a:effectLst/>
                <a:latin typeface="Times New Roman" panose="02020603050405020304" pitchFamily="18" charset="0"/>
                <a:ea typeface="Times New Roman" panose="02020603050405020304" pitchFamily="18" charset="0"/>
              </a:rPr>
              <a:t>Open − Previous Close (overnight market gap)</a:t>
            </a:r>
            <a:r>
              <a:rPr lang="en-GB" sz="1700" dirty="0">
                <a:effectLst/>
              </a:rPr>
              <a:t> </a:t>
            </a:r>
          </a:p>
          <a:p>
            <a:pPr>
              <a:spcAft>
                <a:spcPts val="1200"/>
              </a:spcAft>
              <a:defRPr sz="1800">
                <a:solidFill>
                  <a:srgbClr val="000000"/>
                </a:solidFill>
              </a:defRPr>
            </a:pPr>
            <a:r>
              <a:rPr lang="en-GB" sz="1700" dirty="0"/>
              <a:t>Volatility5 = 5-day rolling standard deviation of </a:t>
            </a:r>
            <a:r>
              <a:rPr lang="en-GB" sz="1700" dirty="0" err="1"/>
              <a:t>MS%change</a:t>
            </a:r>
            <a:r>
              <a:rPr lang="en-GB" sz="17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7" name="Rectangle 2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Methodology</a:t>
            </a:r>
          </a:p>
        </p:txBody>
      </p:sp>
      <p:sp>
        <p:nvSpPr>
          <p:cNvPr id="3" name="Content Placeholder 2"/>
          <p:cNvSpPr>
            <a:spLocks noGrp="1"/>
          </p:cNvSpPr>
          <p:nvPr>
            <p:ph idx="1"/>
          </p:nvPr>
        </p:nvSpPr>
        <p:spPr>
          <a:xfrm>
            <a:off x="571351" y="2743200"/>
            <a:ext cx="3485179" cy="3613149"/>
          </a:xfrm>
        </p:spPr>
        <p:txBody>
          <a:bodyPr anchor="ctr">
            <a:normAutofit/>
          </a:bodyPr>
          <a:lstStyle/>
          <a:p>
            <a:endParaRPr lang="en-GB" sz="1700" dirty="0"/>
          </a:p>
          <a:p>
            <a:pPr>
              <a:spcAft>
                <a:spcPts val="1200"/>
              </a:spcAft>
              <a:defRPr sz="1800">
                <a:solidFill>
                  <a:srgbClr val="000000"/>
                </a:solidFill>
              </a:defRPr>
            </a:pPr>
            <a:r>
              <a:rPr lang="en-GB" sz="1700" dirty="0"/>
              <a:t>Data Preprocessing: datetime conversion, missing data handling, feature engineering</a:t>
            </a:r>
          </a:p>
          <a:p>
            <a:pPr>
              <a:spcAft>
                <a:spcPts val="1200"/>
              </a:spcAft>
              <a:defRPr sz="1800">
                <a:solidFill>
                  <a:srgbClr val="000000"/>
                </a:solidFill>
              </a:defRPr>
            </a:pPr>
            <a:r>
              <a:rPr lang="en-GB" sz="1700" dirty="0"/>
              <a:t>Analysis: descriptive stats, correlation, visualisation</a:t>
            </a:r>
          </a:p>
          <a:p>
            <a:pPr>
              <a:spcAft>
                <a:spcPts val="1200"/>
              </a:spcAft>
              <a:defRPr sz="1800">
                <a:solidFill>
                  <a:srgbClr val="000000"/>
                </a:solidFill>
              </a:defRPr>
            </a:pPr>
            <a:r>
              <a:rPr lang="en-GB" sz="1700" b="0" i="0" u="none" strike="noStrike" dirty="0">
                <a:effectLst/>
                <a:latin typeface="-webkit-standard"/>
              </a:rPr>
              <a:t>Risk Analysis</a:t>
            </a:r>
            <a:r>
              <a:rPr lang="en-GB" sz="1700" dirty="0"/>
              <a:t>: Var and </a:t>
            </a:r>
            <a:r>
              <a:rPr lang="en-GB" sz="1700" b="0" i="0" u="none" strike="noStrike" dirty="0">
                <a:effectLst/>
                <a:latin typeface="-webkit-standard"/>
              </a:rPr>
              <a:t>Maximum Drawdown</a:t>
            </a:r>
            <a:endParaRPr lang="en-GB" sz="1700" dirty="0"/>
          </a:p>
        </p:txBody>
      </p:sp>
      <p:pic>
        <p:nvPicPr>
          <p:cNvPr id="5" name="Picture 4" descr="Graph">
            <a:extLst>
              <a:ext uri="{FF2B5EF4-FFF2-40B4-BE49-F238E27FC236}">
                <a16:creationId xmlns:a16="http://schemas.microsoft.com/office/drawing/2014/main" id="{1A0F7B1D-EDCD-94B1-1130-C95E8522DDDF}"/>
              </a:ext>
            </a:extLst>
          </p:cNvPr>
          <p:cNvPicPr>
            <a:picLocks noChangeAspect="1"/>
          </p:cNvPicPr>
          <p:nvPr/>
        </p:nvPicPr>
        <p:blipFill>
          <a:blip r:embed="rId2"/>
          <a:srcRect l="23510" r="34776"/>
          <a:stretch>
            <a:fillRect/>
          </a:stretch>
        </p:blipFill>
        <p:spPr>
          <a:xfrm>
            <a:off x="4572000" y="1"/>
            <a:ext cx="457711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E5DBBC-7747-35F2-286B-18BFDFB1B01E}"/>
              </a:ext>
            </a:extLst>
          </p:cNvPr>
          <p:cNvSpPr txBox="1"/>
          <p:nvPr/>
        </p:nvSpPr>
        <p:spPr>
          <a:xfrm>
            <a:off x="2146320" y="207554"/>
            <a:ext cx="5297791" cy="11592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500" kern="1200" dirty="0">
                <a:solidFill>
                  <a:srgbClr val="FFFFFF"/>
                </a:solidFill>
                <a:latin typeface="+mj-lt"/>
                <a:ea typeface="+mj-ea"/>
                <a:cs typeface="+mj-cs"/>
              </a:rPr>
              <a:t>Descriptive Statistics</a:t>
            </a:r>
          </a:p>
        </p:txBody>
      </p:sp>
      <p:pic>
        <p:nvPicPr>
          <p:cNvPr id="4" name="Picture 3">
            <a:extLst>
              <a:ext uri="{FF2B5EF4-FFF2-40B4-BE49-F238E27FC236}">
                <a16:creationId xmlns:a16="http://schemas.microsoft.com/office/drawing/2014/main" id="{00621E9F-4BC3-A2DB-040B-D321BAF1831A}"/>
              </a:ext>
            </a:extLst>
          </p:cNvPr>
          <p:cNvPicPr>
            <a:picLocks noChangeAspect="1"/>
          </p:cNvPicPr>
          <p:nvPr/>
        </p:nvPicPr>
        <p:blipFill>
          <a:blip r:embed="rId2"/>
          <a:stretch>
            <a:fillRect/>
          </a:stretch>
        </p:blipFill>
        <p:spPr>
          <a:xfrm>
            <a:off x="324167" y="2673022"/>
            <a:ext cx="8495662" cy="2038957"/>
          </a:xfrm>
          <a:prstGeom prst="rect">
            <a:avLst/>
          </a:prstGeom>
        </p:spPr>
      </p:pic>
    </p:spTree>
    <p:extLst>
      <p:ext uri="{BB962C8B-B14F-4D97-AF65-F5344CB8AC3E}">
        <p14:creationId xmlns:p14="http://schemas.microsoft.com/office/powerpoint/2010/main" val="229314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A51C1-8BD2-D649-AAD8-6D6E29C9BC8E}"/>
              </a:ext>
            </a:extLst>
          </p:cNvPr>
          <p:cNvSpPr>
            <a:spLocks noGrp="1"/>
          </p:cNvSpPr>
          <p:nvPr>
            <p:ph type="title"/>
          </p:nvPr>
        </p:nvSpPr>
        <p:spPr>
          <a:xfrm>
            <a:off x="1028697" y="348865"/>
            <a:ext cx="7533018" cy="877729"/>
          </a:xfrm>
        </p:spPr>
        <p:txBody>
          <a:bodyPr anchor="ctr">
            <a:normAutofit/>
          </a:bodyPr>
          <a:lstStyle/>
          <a:p>
            <a:r>
              <a:rPr lang="en-GB" sz="3500">
                <a:solidFill>
                  <a:srgbClr val="FFFFFF"/>
                </a:solidFill>
              </a:rPr>
              <a:t>Key Analysis</a:t>
            </a:r>
            <a:endParaRPr lang="en-US" sz="3500">
              <a:solidFill>
                <a:srgbClr val="FFFFFF"/>
              </a:solidFill>
            </a:endParaRPr>
          </a:p>
        </p:txBody>
      </p:sp>
      <p:graphicFrame>
        <p:nvGraphicFramePr>
          <p:cNvPr id="22" name="Content Placeholder 5">
            <a:extLst>
              <a:ext uri="{FF2B5EF4-FFF2-40B4-BE49-F238E27FC236}">
                <a16:creationId xmlns:a16="http://schemas.microsoft.com/office/drawing/2014/main" id="{07303D41-8530-FE9F-5CBE-DB786A744869}"/>
              </a:ext>
            </a:extLst>
          </p:cNvPr>
          <p:cNvGraphicFramePr>
            <a:graphicFrameLocks noGrp="1"/>
          </p:cNvGraphicFramePr>
          <p:nvPr>
            <p:ph idx="1"/>
            <p:extLst>
              <p:ext uri="{D42A27DB-BD31-4B8C-83A1-F6EECF244321}">
                <p14:modId xmlns:p14="http://schemas.microsoft.com/office/powerpoint/2010/main" val="183977012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69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200" kern="1200">
                <a:solidFill>
                  <a:srgbClr val="FFFFFF"/>
                </a:solidFill>
                <a:latin typeface="+mj-lt"/>
                <a:ea typeface="+mj-ea"/>
                <a:cs typeface="+mj-cs"/>
              </a:rPr>
              <a:t>Correlation Insights</a:t>
            </a:r>
          </a:p>
        </p:txBody>
      </p:sp>
      <p:pic>
        <p:nvPicPr>
          <p:cNvPr id="4" name="Picture 1" descr="A diagram of a graph&#10;&#10;AI-generated content may be incorrect.">
            <a:extLst>
              <a:ext uri="{FF2B5EF4-FFF2-40B4-BE49-F238E27FC236}">
                <a16:creationId xmlns:a16="http://schemas.microsoft.com/office/drawing/2014/main" id="{AF942EC0-3F39-D174-9131-9F8438F721F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3376821" y="1091847"/>
            <a:ext cx="5419311" cy="4674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8C9C3E8-C9D7-B4FA-1489-CD6DB89BC170}"/>
              </a:ext>
            </a:extLst>
          </p:cNvPr>
          <p:cNvSpPr>
            <a:spLocks noChangeArrowheads="1"/>
          </p:cNvSpPr>
          <p:nvPr/>
        </p:nvSpPr>
        <p:spPr bwMode="auto">
          <a:xfrm>
            <a:off x="0" y="-1"/>
            <a:ext cx="80670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7E09C9B0-6D10-AF94-D8D4-B8F3A51933E9}"/>
              </a:ext>
            </a:extLst>
          </p:cNvPr>
          <p:cNvSpPr txBox="1"/>
          <p:nvPr/>
        </p:nvSpPr>
        <p:spPr>
          <a:xfrm>
            <a:off x="1956816" y="336279"/>
            <a:ext cx="4572000" cy="523220"/>
          </a:xfrm>
          <a:prstGeom prst="rect">
            <a:avLst/>
          </a:prstGeom>
          <a:noFill/>
        </p:spPr>
        <p:txBody>
          <a:bodyPr wrap="square">
            <a:spAutoFit/>
          </a:bodyPr>
          <a:lstStyle/>
          <a:p>
            <a:pPr algn="ctr"/>
            <a:r>
              <a:rPr lang="en-GB" sz="2800" b="1" kern="100" dirty="0">
                <a:effectLst/>
                <a:latin typeface="Calibri" panose="020F0502020204030204" pitchFamily="34" charset="0"/>
                <a:ea typeface="Times New Roman" panose="02020603050405020304" pitchFamily="18" charset="0"/>
                <a:cs typeface="Vrinda" panose="020B0502040204020203" pitchFamily="34" charset="0"/>
              </a:rPr>
              <a:t>Interpretations</a:t>
            </a:r>
            <a:endParaRPr lang="en-GB" sz="2800" kern="100" dirty="0">
              <a:effectLst/>
              <a:latin typeface="Calibri" panose="020F0502020204030204" pitchFamily="34" charset="0"/>
              <a:ea typeface="Calibri" panose="020F0502020204030204" pitchFamily="34" charset="0"/>
              <a:cs typeface="Vrinda" panose="020B0502040204020203" pitchFamily="34" charset="0"/>
            </a:endParaRPr>
          </a:p>
        </p:txBody>
      </p:sp>
      <p:graphicFrame>
        <p:nvGraphicFramePr>
          <p:cNvPr id="10" name="TextBox 5">
            <a:extLst>
              <a:ext uri="{FF2B5EF4-FFF2-40B4-BE49-F238E27FC236}">
                <a16:creationId xmlns:a16="http://schemas.microsoft.com/office/drawing/2014/main" id="{368E9146-71A4-497D-1D20-E1CA649B2594}"/>
              </a:ext>
            </a:extLst>
          </p:cNvPr>
          <p:cNvGraphicFramePr/>
          <p:nvPr>
            <p:extLst>
              <p:ext uri="{D42A27DB-BD31-4B8C-83A1-F6EECF244321}">
                <p14:modId xmlns:p14="http://schemas.microsoft.com/office/powerpoint/2010/main" val="3712770832"/>
              </p:ext>
            </p:extLst>
          </p:nvPr>
        </p:nvGraphicFramePr>
        <p:xfrm>
          <a:off x="243840" y="1365504"/>
          <a:ext cx="819302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849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92BDCE3-7A52-8C1F-CD9E-3ED4BCCADF4C}"/>
              </a:ext>
            </a:extLst>
          </p:cNvPr>
          <p:cNvSpPr>
            <a:spLocks noChangeArrowheads="1"/>
          </p:cNvSpPr>
          <p:nvPr/>
        </p:nvSpPr>
        <p:spPr bwMode="auto">
          <a:xfrm>
            <a:off x="1463040" y="23774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2" descr="A graph of a distribution of daily price change&#10;&#10;AI-generated content may be incorrect.">
            <a:extLst>
              <a:ext uri="{FF2B5EF4-FFF2-40B4-BE49-F238E27FC236}">
                <a16:creationId xmlns:a16="http://schemas.microsoft.com/office/drawing/2014/main" id="{D0AF30AD-E61A-E488-E6FD-1D23C1E7DF8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30498" y="1770210"/>
            <a:ext cx="4142737" cy="2792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F3809-16AC-F841-AD52-DDC976488045}"/>
              </a:ext>
            </a:extLst>
          </p:cNvPr>
          <p:cNvSpPr txBox="1"/>
          <p:nvPr/>
        </p:nvSpPr>
        <p:spPr>
          <a:xfrm>
            <a:off x="2286000" y="435095"/>
            <a:ext cx="4572000" cy="523220"/>
          </a:xfrm>
          <a:prstGeom prst="rect">
            <a:avLst/>
          </a:prstGeom>
          <a:noFill/>
        </p:spPr>
        <p:txBody>
          <a:bodyPr wrap="square">
            <a:spAutoFit/>
          </a:bodyPr>
          <a:lstStyle/>
          <a:p>
            <a:pPr algn="ctr"/>
            <a:r>
              <a:rPr lang="en-GB" sz="2800" b="1" i="0" u="none" strike="noStrike" dirty="0">
                <a:solidFill>
                  <a:srgbClr val="000000"/>
                </a:solidFill>
                <a:effectLst/>
                <a:latin typeface="-webkit-standard"/>
              </a:rPr>
              <a:t>Price Movement Distribution</a:t>
            </a:r>
            <a:endParaRPr lang="en-US" sz="2800" b="1" dirty="0"/>
          </a:p>
        </p:txBody>
      </p:sp>
      <p:graphicFrame>
        <p:nvGraphicFramePr>
          <p:cNvPr id="3075" name="TextBox 7">
            <a:extLst>
              <a:ext uri="{FF2B5EF4-FFF2-40B4-BE49-F238E27FC236}">
                <a16:creationId xmlns:a16="http://schemas.microsoft.com/office/drawing/2014/main" id="{7BECC1DB-CE18-D7C1-F8C6-212FD8CDBDDC}"/>
              </a:ext>
            </a:extLst>
          </p:cNvPr>
          <p:cNvGraphicFramePr/>
          <p:nvPr>
            <p:extLst>
              <p:ext uri="{D42A27DB-BD31-4B8C-83A1-F6EECF244321}">
                <p14:modId xmlns:p14="http://schemas.microsoft.com/office/powerpoint/2010/main" val="460794967"/>
              </p:ext>
            </p:extLst>
          </p:nvPr>
        </p:nvGraphicFramePr>
        <p:xfrm>
          <a:off x="603504" y="1291811"/>
          <a:ext cx="3810000" cy="5355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72312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Atlas</Template>
  <TotalTime>13498</TotalTime>
  <Words>1264</Words>
  <Application>Microsoft Macintosh PowerPoint</Application>
  <PresentationFormat>On-screen Show (4:3)</PresentationFormat>
  <Paragraphs>99</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-webkit-standard</vt:lpstr>
      <vt:lpstr>Arial</vt:lpstr>
      <vt:lpstr>Calibri</vt:lpstr>
      <vt:lpstr>Times New Roman</vt:lpstr>
      <vt:lpstr>Wingdings</vt:lpstr>
      <vt:lpstr>Office Theme</vt:lpstr>
      <vt:lpstr>Stock Data Analysis Report An Exploratory, Statistical, and Risk-Based Analysis</vt:lpstr>
      <vt:lpstr>Objectives</vt:lpstr>
      <vt:lpstr>Dataset Overview</vt:lpstr>
      <vt:lpstr>Methodology</vt:lpstr>
      <vt:lpstr>PowerPoint Presentation</vt:lpstr>
      <vt:lpstr>Key Analysis</vt:lpstr>
      <vt:lpstr>Correlation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How the Company Benefits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Office</cp:lastModifiedBy>
  <cp:revision>5</cp:revision>
  <dcterms:created xsi:type="dcterms:W3CDTF">2013-01-27T09:14:16Z</dcterms:created>
  <dcterms:modified xsi:type="dcterms:W3CDTF">2025-07-10T22:17:22Z</dcterms:modified>
  <cp:category/>
</cp:coreProperties>
</file>